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256" r:id="rId2"/>
    <p:sldId id="269" r:id="rId3"/>
    <p:sldId id="257" r:id="rId4"/>
    <p:sldId id="259" r:id="rId5"/>
    <p:sldId id="260" r:id="rId6"/>
    <p:sldId id="265" r:id="rId7"/>
    <p:sldId id="263" r:id="rId8"/>
    <p:sldId id="266" r:id="rId9"/>
    <p:sldId id="264"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ko" initials="B" lastIdx="1" clrIdx="0">
    <p:extLst>
      <p:ext uri="{19B8F6BF-5375-455C-9EA6-DF929625EA0E}">
        <p15:presenceInfo xmlns:p15="http://schemas.microsoft.com/office/powerpoint/2012/main" userId="Bran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1740" autoAdjust="0"/>
  </p:normalViewPr>
  <p:slideViewPr>
    <p:cSldViewPr snapToGrid="0">
      <p:cViewPr varScale="1">
        <p:scale>
          <a:sx n="79" d="100"/>
          <a:sy n="79" d="100"/>
        </p:scale>
        <p:origin x="8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2T12:02:30.522"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5D62C-E599-4674-84A2-2D5C544505C4}" type="datetimeFigureOut">
              <a:rPr lang="en-GB" smtClean="0"/>
              <a:t>26/05/2020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83EBF-C23D-4BB3-AE26-565580824809}" type="slidenum">
              <a:rPr lang="en-GB" smtClean="0"/>
              <a:t>‹#›</a:t>
            </a:fld>
            <a:endParaRPr lang="en-GB"/>
          </a:p>
        </p:txBody>
      </p:sp>
    </p:spTree>
    <p:extLst>
      <p:ext uri="{BB962C8B-B14F-4D97-AF65-F5344CB8AC3E}">
        <p14:creationId xmlns:p14="http://schemas.microsoft.com/office/powerpoint/2010/main" val="69569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83EBF-C23D-4BB3-AE26-565580824809}" type="slidenum">
              <a:rPr lang="en-GB" smtClean="0"/>
              <a:t>6</a:t>
            </a:fld>
            <a:endParaRPr lang="en-GB"/>
          </a:p>
        </p:txBody>
      </p:sp>
    </p:spTree>
    <p:extLst>
      <p:ext uri="{BB962C8B-B14F-4D97-AF65-F5344CB8AC3E}">
        <p14:creationId xmlns:p14="http://schemas.microsoft.com/office/powerpoint/2010/main" val="66074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406748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5CF5D-006A-4EF3-BB49-0C4538E58C71}"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40242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429454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373309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138750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275695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858602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3011165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112263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156157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5CF5D-006A-4EF3-BB49-0C4538E58C71}"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407752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05CF5D-006A-4EF3-BB49-0C4538E58C71}"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206251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05CF5D-006A-4EF3-BB49-0C4538E58C71}"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90117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05CF5D-006A-4EF3-BB49-0C4538E58C71}"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293972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5CF5D-006A-4EF3-BB49-0C4538E58C71}"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60491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5CF5D-006A-4EF3-BB49-0C4538E58C71}"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348274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5CF5D-006A-4EF3-BB49-0C4538E58C71}"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7775C9-27A9-4CFC-8957-7A32CF6D821D}" type="slidenum">
              <a:rPr lang="en-GB" smtClean="0"/>
              <a:t>‹#›</a:t>
            </a:fld>
            <a:endParaRPr lang="en-GB"/>
          </a:p>
        </p:txBody>
      </p:sp>
    </p:spTree>
    <p:extLst>
      <p:ext uri="{BB962C8B-B14F-4D97-AF65-F5344CB8AC3E}">
        <p14:creationId xmlns:p14="http://schemas.microsoft.com/office/powerpoint/2010/main" val="102456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05CF5D-006A-4EF3-BB49-0C4538E58C71}" type="datetimeFigureOut">
              <a:rPr lang="en-GB" smtClean="0"/>
              <a:t>26/05/2020</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7775C9-27A9-4CFC-8957-7A32CF6D821D}" type="slidenum">
              <a:rPr lang="en-GB" smtClean="0"/>
              <a:t>‹#›</a:t>
            </a:fld>
            <a:endParaRPr lang="en-GB"/>
          </a:p>
        </p:txBody>
      </p:sp>
    </p:spTree>
    <p:extLst>
      <p:ext uri="{BB962C8B-B14F-4D97-AF65-F5344CB8AC3E}">
        <p14:creationId xmlns:p14="http://schemas.microsoft.com/office/powerpoint/2010/main" val="32518514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outube.com/watch?feature=youtu.be&amp;v=2MoGxae-zy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verywellfit.com/how-to-use-body-fat-percentage-calculator-3858855" TargetMode="External"/><Relationship Id="rId2" Type="http://schemas.openxmlformats.org/officeDocument/2006/relationships/hyperlink" Target="https://docs.google.com/spreadsheets/d/1ZoYpSiSR2lRVo0KPjxFvZN_16ePOPUxAlVBfF3kKA1Q/edit?usp=sharing"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GRfflYdfXM" TargetMode="External"/><Relationship Id="rId2" Type="http://schemas.openxmlformats.org/officeDocument/2006/relationships/hyperlink" Target="https://drive.google.com/open?id=1-0MizgKbqsNKzqhqr5-yOKg4HMhnFgJq" TargetMode="External"/><Relationship Id="rId1" Type="http://schemas.openxmlformats.org/officeDocument/2006/relationships/slideLayout" Target="../slideLayouts/slideLayout2.xml"/><Relationship Id="rId5" Type="http://schemas.openxmlformats.org/officeDocument/2006/relationships/hyperlink" Target="https://drive.google.com/open?id=1ZFAzwhYw2DLlPN6LTZld4L6kDjP5WOW_" TargetMode="External"/><Relationship Id="rId4" Type="http://schemas.openxmlformats.org/officeDocument/2006/relationships/hyperlink" Target="https://docs.google.com/spreadsheets/u/1/d/1ZoYpSiSR2lRVo0KPjxFvZN_16ePOPUxAlVBfF3kKA1Q/edit?pli=1#gi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E966-FA46-4446-A3CF-1716D04E0900}"/>
              </a:ext>
            </a:extLst>
          </p:cNvPr>
          <p:cNvSpPr>
            <a:spLocks noGrp="1"/>
          </p:cNvSpPr>
          <p:nvPr>
            <p:ph type="ctrTitle"/>
          </p:nvPr>
        </p:nvSpPr>
        <p:spPr/>
        <p:txBody>
          <a:bodyPr>
            <a:normAutofit/>
          </a:bodyPr>
          <a:lstStyle/>
          <a:p>
            <a:r>
              <a:rPr lang="ru-RU" sz="5400" dirty="0"/>
              <a:t>Пример наставе на даљину у оквиру предмета </a:t>
            </a:r>
            <a:br>
              <a:rPr lang="sr-Latn-RS" sz="5400" dirty="0"/>
            </a:br>
            <a:r>
              <a:rPr lang="ru-RU" sz="5400" dirty="0"/>
              <a:t>физичко васпитање!</a:t>
            </a:r>
            <a:endParaRPr lang="en-GB" sz="5400" dirty="0"/>
          </a:p>
        </p:txBody>
      </p:sp>
      <p:sp>
        <p:nvSpPr>
          <p:cNvPr id="3" name="Subtitle 2">
            <a:extLst>
              <a:ext uri="{FF2B5EF4-FFF2-40B4-BE49-F238E27FC236}">
                <a16:creationId xmlns:a16="http://schemas.microsoft.com/office/drawing/2014/main" id="{5AFB5B41-A235-47F0-B32F-AB4D3DA9454C}"/>
              </a:ext>
            </a:extLst>
          </p:cNvPr>
          <p:cNvSpPr>
            <a:spLocks noGrp="1"/>
          </p:cNvSpPr>
          <p:nvPr>
            <p:ph type="subTitle" idx="1"/>
          </p:nvPr>
        </p:nvSpPr>
        <p:spPr/>
        <p:txBody>
          <a:bodyPr/>
          <a:lstStyle/>
          <a:p>
            <a:r>
              <a:rPr lang="ru-RU" dirty="0">
                <a:solidFill>
                  <a:schemeClr val="accent1">
                    <a:lumMod val="75000"/>
                  </a:schemeClr>
                </a:solidFill>
              </a:rPr>
              <a:t>Магија је у рукама наставника</a:t>
            </a:r>
            <a:endParaRPr lang="en-GB" dirty="0">
              <a:solidFill>
                <a:schemeClr val="accent1">
                  <a:lumMod val="75000"/>
                </a:schemeClr>
              </a:solidFill>
            </a:endParaRPr>
          </a:p>
        </p:txBody>
      </p:sp>
    </p:spTree>
    <p:extLst>
      <p:ext uri="{BB962C8B-B14F-4D97-AF65-F5344CB8AC3E}">
        <p14:creationId xmlns:p14="http://schemas.microsoft.com/office/powerpoint/2010/main" val="63768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07F6-40E1-4187-9F6F-1B2A05528AB3}"/>
              </a:ext>
            </a:extLst>
          </p:cNvPr>
          <p:cNvSpPr>
            <a:spLocks noGrp="1"/>
          </p:cNvSpPr>
          <p:nvPr>
            <p:ph type="ctrTitle"/>
          </p:nvPr>
        </p:nvSpPr>
        <p:spPr/>
        <p:txBody>
          <a:bodyPr/>
          <a:lstStyle/>
          <a:p>
            <a:r>
              <a:rPr lang="sr-Cyrl-RS" dirty="0"/>
              <a:t>Хвала на пажњи</a:t>
            </a:r>
            <a:endParaRPr lang="en-GB" dirty="0"/>
          </a:p>
        </p:txBody>
      </p:sp>
      <p:sp>
        <p:nvSpPr>
          <p:cNvPr id="3" name="Subtitle 2">
            <a:extLst>
              <a:ext uri="{FF2B5EF4-FFF2-40B4-BE49-F238E27FC236}">
                <a16:creationId xmlns:a16="http://schemas.microsoft.com/office/drawing/2014/main" id="{1274668E-5E65-4F08-A840-8575A1E188D1}"/>
              </a:ext>
            </a:extLst>
          </p:cNvPr>
          <p:cNvSpPr>
            <a:spLocks noGrp="1"/>
          </p:cNvSpPr>
          <p:nvPr>
            <p:ph type="subTitle" idx="1"/>
          </p:nvPr>
        </p:nvSpPr>
        <p:spPr>
          <a:xfrm>
            <a:off x="4515378" y="4348264"/>
            <a:ext cx="6987645" cy="1823935"/>
          </a:xfrm>
        </p:spPr>
        <p:txBody>
          <a:bodyPr>
            <a:normAutofit/>
          </a:bodyPr>
          <a:lstStyle/>
          <a:p>
            <a:r>
              <a:rPr lang="sr-Latn-RS" sz="1600" dirty="0">
                <a:solidFill>
                  <a:schemeClr val="accent1">
                    <a:lumMod val="75000"/>
                  </a:schemeClr>
                </a:solidFill>
              </a:rPr>
              <a:t> </a:t>
            </a:r>
            <a:endParaRPr lang="en-US" sz="1600" dirty="0">
              <a:solidFill>
                <a:schemeClr val="accent1">
                  <a:lumMod val="75000"/>
                </a:schemeClr>
              </a:solidFill>
            </a:endParaRPr>
          </a:p>
          <a:p>
            <a:r>
              <a:rPr lang="ru-RU" sz="1600" dirty="0">
                <a:solidFill>
                  <a:schemeClr val="accent1">
                    <a:lumMod val="75000"/>
                  </a:schemeClr>
                </a:solidFill>
              </a:rPr>
              <a:t>Бранко Виторовић</a:t>
            </a:r>
          </a:p>
          <a:p>
            <a:r>
              <a:rPr lang="ru-RU" sz="1600">
                <a:solidFill>
                  <a:schemeClr val="accent1">
                    <a:lumMod val="75000"/>
                  </a:schemeClr>
                </a:solidFill>
              </a:rPr>
              <a:t>Наставник физичког </a:t>
            </a:r>
            <a:r>
              <a:rPr lang="ru-RU" sz="1600" dirty="0">
                <a:solidFill>
                  <a:schemeClr val="accent1">
                    <a:lumMod val="75000"/>
                  </a:schemeClr>
                </a:solidFill>
              </a:rPr>
              <a:t>васпитања </a:t>
            </a:r>
          </a:p>
          <a:p>
            <a:r>
              <a:rPr lang="ru-RU" sz="1600" dirty="0">
                <a:solidFill>
                  <a:schemeClr val="accent1">
                    <a:lumMod val="75000"/>
                  </a:schemeClr>
                </a:solidFill>
              </a:rPr>
              <a:t>Гимназија </a:t>
            </a:r>
            <a:r>
              <a:rPr lang="ru-RU" sz="1600" i="1" dirty="0">
                <a:solidFill>
                  <a:schemeClr val="accent1">
                    <a:lumMod val="75000"/>
                  </a:schemeClr>
                </a:solidFill>
              </a:rPr>
              <a:t>Креативно перо</a:t>
            </a:r>
          </a:p>
          <a:p>
            <a:r>
              <a:rPr lang="sr-Latn-RS" sz="1600" dirty="0">
                <a:solidFill>
                  <a:schemeClr val="accent1">
                    <a:lumMod val="75000"/>
                  </a:schemeClr>
                </a:solidFill>
              </a:rPr>
              <a:t>b.vitorovic</a:t>
            </a:r>
            <a:r>
              <a:rPr lang="en-US" sz="1600" dirty="0">
                <a:solidFill>
                  <a:schemeClr val="accent1">
                    <a:lumMod val="75000"/>
                  </a:schemeClr>
                </a:solidFill>
              </a:rPr>
              <a:t>@kreativnopero.com</a:t>
            </a:r>
            <a:endParaRPr lang="en-GB" sz="1600" dirty="0">
              <a:solidFill>
                <a:schemeClr val="accent1">
                  <a:lumMod val="75000"/>
                </a:schemeClr>
              </a:solidFill>
            </a:endParaRPr>
          </a:p>
        </p:txBody>
      </p:sp>
    </p:spTree>
    <p:extLst>
      <p:ext uri="{BB962C8B-B14F-4D97-AF65-F5344CB8AC3E}">
        <p14:creationId xmlns:p14="http://schemas.microsoft.com/office/powerpoint/2010/main" val="194167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C38F2-7CFE-42D4-86B5-D3DF53551856}"/>
              </a:ext>
            </a:extLst>
          </p:cNvPr>
          <p:cNvSpPr>
            <a:spLocks noGrp="1"/>
          </p:cNvSpPr>
          <p:nvPr>
            <p:ph type="body" idx="1"/>
          </p:nvPr>
        </p:nvSpPr>
        <p:spPr>
          <a:xfrm>
            <a:off x="1772179" y="778670"/>
            <a:ext cx="4607188" cy="576262"/>
          </a:xfrm>
        </p:spPr>
        <p:txBody>
          <a:bodyPr/>
          <a:lstStyle/>
          <a:p>
            <a:r>
              <a:rPr lang="sr-Cyrl-RS" sz="3600" dirty="0"/>
              <a:t>Кратак опис</a:t>
            </a:r>
            <a:endParaRPr lang="en-GB" sz="3600" dirty="0"/>
          </a:p>
        </p:txBody>
      </p:sp>
      <p:sp>
        <p:nvSpPr>
          <p:cNvPr id="4" name="Content Placeholder 3">
            <a:extLst>
              <a:ext uri="{FF2B5EF4-FFF2-40B4-BE49-F238E27FC236}">
                <a16:creationId xmlns:a16="http://schemas.microsoft.com/office/drawing/2014/main" id="{74CB83E3-D90E-492B-8ACE-8CE1C5FB45EA}"/>
              </a:ext>
            </a:extLst>
          </p:cNvPr>
          <p:cNvSpPr>
            <a:spLocks noGrp="1"/>
          </p:cNvSpPr>
          <p:nvPr>
            <p:ph sz="half" idx="2"/>
          </p:nvPr>
        </p:nvSpPr>
        <p:spPr>
          <a:xfrm>
            <a:off x="1484311" y="2149813"/>
            <a:ext cx="4895056" cy="4351505"/>
          </a:xfrm>
        </p:spPr>
        <p:txBody>
          <a:bodyPr>
            <a:normAutofit fontScale="92500" lnSpcReduction="10000"/>
          </a:bodyPr>
          <a:lstStyle/>
          <a:p>
            <a:r>
              <a:rPr lang="ru-RU" sz="1800" dirty="0">
                <a:effectLst/>
                <a:latin typeface="Open Sans" panose="020B0606030504020204" pitchFamily="34" charset="0"/>
                <a:ea typeface="Calibri" panose="020F0502020204030204" pitchFamily="34" charset="0"/>
                <a:cs typeface="Times New Roman" panose="02020603050405020304" pitchFamily="18" charset="0"/>
              </a:rPr>
              <a:t>Подршка ученицима за самостално креирање индивидуалног вежбања, извођење планираних активности и праћење ефекта вежбања, уз коришћење Едмодо платформе, видео-записа, паметних телефона, паметних сатова и г</a:t>
            </a:r>
            <a:r>
              <a:rPr lang="sr-Cyrl-RS" dirty="0">
                <a:latin typeface="Open Sans" panose="020B0606030504020204" pitchFamily="34" charset="0"/>
                <a:ea typeface="Calibri" panose="020F0502020204030204" pitchFamily="34" charset="0"/>
                <a:cs typeface="Times New Roman" panose="02020603050405020304" pitchFamily="18" charset="0"/>
              </a:rPr>
              <a:t>у</a:t>
            </a:r>
            <a:r>
              <a:rPr lang="ru-RU" sz="1800" dirty="0">
                <a:effectLst/>
                <a:latin typeface="Open Sans" panose="020B0606030504020204" pitchFamily="34" charset="0"/>
                <a:ea typeface="Calibri" panose="020F0502020204030204" pitchFamily="34" charset="0"/>
                <a:cs typeface="Times New Roman" panose="02020603050405020304" pitchFamily="18" charset="0"/>
              </a:rPr>
              <a:t>гл алата. </a:t>
            </a:r>
            <a:endParaRPr lang="en-GB" dirty="0"/>
          </a:p>
        </p:txBody>
      </p:sp>
      <p:sp>
        <p:nvSpPr>
          <p:cNvPr id="5" name="Text Placeholder 4">
            <a:extLst>
              <a:ext uri="{FF2B5EF4-FFF2-40B4-BE49-F238E27FC236}">
                <a16:creationId xmlns:a16="http://schemas.microsoft.com/office/drawing/2014/main" id="{B6D43DD6-EAF1-47B2-9A55-3601AF28CE66}"/>
              </a:ext>
            </a:extLst>
          </p:cNvPr>
          <p:cNvSpPr>
            <a:spLocks noGrp="1"/>
          </p:cNvSpPr>
          <p:nvPr>
            <p:ph type="body" sz="quarter" idx="3"/>
          </p:nvPr>
        </p:nvSpPr>
        <p:spPr>
          <a:xfrm>
            <a:off x="6744226" y="778670"/>
            <a:ext cx="4622537" cy="576262"/>
          </a:xfrm>
        </p:spPr>
        <p:txBody>
          <a:bodyPr/>
          <a:lstStyle/>
          <a:p>
            <a:r>
              <a:rPr lang="sr-Cyrl-RS" sz="3600" dirty="0"/>
              <a:t>Циљ и исходи</a:t>
            </a:r>
            <a:endParaRPr lang="en-GB" sz="3600" dirty="0"/>
          </a:p>
        </p:txBody>
      </p:sp>
      <p:sp>
        <p:nvSpPr>
          <p:cNvPr id="6" name="Content Placeholder 5">
            <a:extLst>
              <a:ext uri="{FF2B5EF4-FFF2-40B4-BE49-F238E27FC236}">
                <a16:creationId xmlns:a16="http://schemas.microsoft.com/office/drawing/2014/main" id="{85A35769-483F-4DD9-A6F6-8066DCC06F8D}"/>
              </a:ext>
            </a:extLst>
          </p:cNvPr>
          <p:cNvSpPr>
            <a:spLocks noGrp="1"/>
          </p:cNvSpPr>
          <p:nvPr>
            <p:ph sz="quarter" idx="4"/>
          </p:nvPr>
        </p:nvSpPr>
        <p:spPr>
          <a:xfrm>
            <a:off x="6607966" y="2149813"/>
            <a:ext cx="4895056" cy="4445168"/>
          </a:xfrm>
        </p:spPr>
        <p:txBody>
          <a:bodyPr>
            <a:normAutofit fontScale="92500" lnSpcReduction="10000"/>
          </a:bodyPr>
          <a:lstStyle/>
          <a:p>
            <a:r>
              <a:rPr lang="ru-RU" sz="1800" dirty="0">
                <a:effectLst/>
                <a:latin typeface="Open Sans" panose="020B0606030504020204" pitchFamily="34" charset="0"/>
                <a:ea typeface="Calibri" panose="020F0502020204030204" pitchFamily="34" charset="0"/>
              </a:rPr>
              <a:t>Оспособљавање ученика за самостално креирање индивидуалног вежбања, извођење планираних активности </a:t>
            </a:r>
            <a:r>
              <a:rPr lang="sr-Cyrl-RS" dirty="0">
                <a:latin typeface="Open Sans" panose="020B0606030504020204" pitchFamily="34" charset="0"/>
                <a:ea typeface="Calibri" panose="020F0502020204030204" pitchFamily="34" charset="0"/>
              </a:rPr>
              <a:t>и</a:t>
            </a:r>
            <a:r>
              <a:rPr lang="ru-RU" sz="1800" dirty="0">
                <a:effectLst/>
                <a:latin typeface="Open Sans" panose="020B0606030504020204" pitchFamily="34" charset="0"/>
                <a:ea typeface="Calibri" panose="020F0502020204030204" pitchFamily="34" charset="0"/>
              </a:rPr>
              <a:t> праћење ефекта вежбања. </a:t>
            </a:r>
          </a:p>
          <a:p>
            <a:r>
              <a:rPr lang="ru-RU" sz="1800" dirty="0">
                <a:effectLst/>
                <a:latin typeface="Open Sans" panose="020B0606030504020204" pitchFamily="34" charset="0"/>
                <a:ea typeface="Calibri" panose="020F0502020204030204" pitchFamily="34" charset="0"/>
              </a:rPr>
              <a:t>Ученик: </a:t>
            </a:r>
          </a:p>
          <a:p>
            <a:r>
              <a:rPr lang="ru-RU" sz="1800" dirty="0">
                <a:effectLst/>
                <a:latin typeface="Open Sans" panose="020B0606030504020204" pitchFamily="34" charset="0"/>
                <a:ea typeface="Calibri" panose="020F0502020204030204" pitchFamily="34" charset="0"/>
              </a:rPr>
              <a:t>Самостално осмишљава вежбање на основу сопствених приоритета.</a:t>
            </a:r>
          </a:p>
          <a:p>
            <a:r>
              <a:rPr lang="ru-RU" sz="1800" dirty="0">
                <a:effectLst/>
                <a:latin typeface="Open Sans" panose="020B0606030504020204" pitchFamily="34" charset="0"/>
                <a:ea typeface="Calibri" panose="020F0502020204030204" pitchFamily="34" charset="0"/>
              </a:rPr>
              <a:t>Осмишљава систем праћења ефеката вежбања.</a:t>
            </a:r>
          </a:p>
          <a:p>
            <a:r>
              <a:rPr lang="ru-RU" sz="1800" dirty="0">
                <a:effectLst/>
                <a:latin typeface="Open Sans" panose="020B0606030504020204" pitchFamily="34" charset="0"/>
                <a:ea typeface="Calibri" panose="020F0502020204030204" pitchFamily="34" charset="0"/>
              </a:rPr>
              <a:t>Прати ефекте вежбања, користећи различите начине праћења.</a:t>
            </a:r>
          </a:p>
          <a:p>
            <a:r>
              <a:rPr lang="ru-RU" sz="1800" dirty="0">
                <a:effectLst/>
                <a:latin typeface="Open Sans" panose="020B0606030504020204" pitchFamily="34" charset="0"/>
                <a:ea typeface="Calibri" panose="020F0502020204030204" pitchFamily="34" charset="0"/>
              </a:rPr>
              <a:t>Мења програм вежбања на основу праћења и изведених закључака.</a:t>
            </a:r>
          </a:p>
          <a:p>
            <a:pPr marL="0" indent="0">
              <a:buNone/>
            </a:pPr>
            <a:r>
              <a:rPr lang="ru-RU" sz="1800" dirty="0">
                <a:effectLst/>
                <a:latin typeface="Open Sans" panose="020B0606030504020204" pitchFamily="34" charset="0"/>
                <a:ea typeface="Calibri" panose="020F0502020204030204" pitchFamily="34" charset="0"/>
              </a:rPr>
              <a:t> </a:t>
            </a:r>
            <a:endParaRPr lang="en-GB" dirty="0"/>
          </a:p>
        </p:txBody>
      </p:sp>
    </p:spTree>
    <p:extLst>
      <p:ext uri="{BB962C8B-B14F-4D97-AF65-F5344CB8AC3E}">
        <p14:creationId xmlns:p14="http://schemas.microsoft.com/office/powerpoint/2010/main" val="356839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6709-98EE-4916-BA18-E9F381580525}"/>
              </a:ext>
            </a:extLst>
          </p:cNvPr>
          <p:cNvSpPr>
            <a:spLocks noGrp="1"/>
          </p:cNvSpPr>
          <p:nvPr>
            <p:ph type="title"/>
          </p:nvPr>
        </p:nvSpPr>
        <p:spPr>
          <a:xfrm>
            <a:off x="1222831" y="-87549"/>
            <a:ext cx="10018713" cy="671660"/>
          </a:xfrm>
        </p:spPr>
        <p:txBody>
          <a:bodyPr>
            <a:normAutofit fontScale="90000"/>
          </a:bodyPr>
          <a:lstStyle/>
          <a:p>
            <a:r>
              <a:rPr lang="sr-Cyrl-RS" dirty="0">
                <a:solidFill>
                  <a:schemeClr val="accent1">
                    <a:lumMod val="75000"/>
                  </a:schemeClr>
                </a:solidFill>
              </a:rPr>
              <a:t>Први задатак</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893D8D99-5663-43CF-B933-8A04B02B184C}"/>
              </a:ext>
            </a:extLst>
          </p:cNvPr>
          <p:cNvSpPr>
            <a:spLocks noGrp="1"/>
          </p:cNvSpPr>
          <p:nvPr>
            <p:ph idx="1"/>
          </p:nvPr>
        </p:nvSpPr>
        <p:spPr>
          <a:xfrm>
            <a:off x="1484309" y="584111"/>
            <a:ext cx="10018713" cy="3124201"/>
          </a:xfrm>
        </p:spPr>
        <p:txBody>
          <a:bodyPr>
            <a:normAutofit fontScale="92500" lnSpcReduction="20000"/>
          </a:bodyPr>
          <a:lstStyle/>
          <a:p>
            <a:pPr marL="342900" lvl="0" indent="-342900">
              <a:lnSpc>
                <a:spcPct val="107000"/>
              </a:lnSpc>
              <a:spcAft>
                <a:spcPts val="800"/>
              </a:spcAft>
              <a:buFont typeface="Wingdings 3" panose="05040102010807070707" pitchFamily="18" charset="2"/>
              <a:buChar char=""/>
              <a:tabLst>
                <a:tab pos="457200" algn="l"/>
              </a:tabLst>
            </a:pPr>
            <a:r>
              <a:rPr lang="ru-RU" sz="18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Први задатак био је да ученици осмисле тренинг који би изводили у кућним условима, али са дефинисаним циљем ефекта </a:t>
            </a:r>
            <a:r>
              <a:rPr lang="sr-Cyrl-RS" sz="18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вежбања</a:t>
            </a:r>
            <a:r>
              <a:rPr lang="ru-RU" sz="18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 </a:t>
            </a:r>
            <a:r>
              <a:rPr lang="ru-RU" sz="1800" dirty="0">
                <a:latin typeface="Open Sans" panose="020B0606030504020204" pitchFamily="34" charset="0"/>
                <a:ea typeface="Calibri" panose="020F0502020204030204" pitchFamily="34" charset="0"/>
                <a:cs typeface="Times New Roman" panose="02020603050405020304" pitchFamily="18" charset="0"/>
              </a:rPr>
              <a:t>Уз</a:t>
            </a:r>
            <a:r>
              <a:rPr lang="ru-RU" sz="18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 пример вежбања тражио сам да наведу и какве ефекте очекују. У самом прилогу задатка ученицима сам написао примере кључних речи за претраживање, као и пар примера добро осмишљених програма вежбања (тренинг снаге, флексибилности, кардио, покретљивости итд.). Важно ми је било да ослањајући се на разне изворе (Јутјуб, искуства из претходног рада у школи и у спортским клубовима, стручне литературе), ученици самостално, уз моје савете, осмисле вежбање које ће остварити одређени ефекат који су ученици сами одредили. Неки од ефеката вежбања били су губитак телесне масе, повећање мишићне масе,</a:t>
            </a:r>
          </a:p>
          <a:p>
            <a:pPr marL="0" lvl="0" indent="0">
              <a:lnSpc>
                <a:spcPct val="107000"/>
              </a:lnSpc>
              <a:spcAft>
                <a:spcPts val="800"/>
              </a:spcAft>
              <a:buNone/>
              <a:tabLst>
                <a:tab pos="457200" algn="l"/>
              </a:tabLst>
            </a:pPr>
            <a:r>
              <a:rPr lang="sr-Latn-RS" sz="1800" dirty="0">
                <a:latin typeface="Open Sans" panose="020B0606030504020204" pitchFamily="34" charset="0"/>
                <a:ea typeface="Calibri" panose="020F0502020204030204" pitchFamily="34" charset="0"/>
                <a:cs typeface="Times New Roman" panose="02020603050405020304" pitchFamily="18" charset="0"/>
              </a:rPr>
              <a:t>      </a:t>
            </a:r>
            <a:r>
              <a:rPr lang="ru-RU" sz="18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 одржавање већ стечене кондиције, повећање аплитуде </a:t>
            </a:r>
          </a:p>
          <a:p>
            <a:pPr marL="0" lvl="0" indent="0">
              <a:lnSpc>
                <a:spcPct val="107000"/>
              </a:lnSpc>
              <a:spcAft>
                <a:spcPts val="800"/>
              </a:spcAft>
              <a:buNone/>
              <a:tabLst>
                <a:tab pos="457200" algn="l"/>
              </a:tabLst>
            </a:pPr>
            <a:r>
              <a:rPr lang="sr-Latn-RS" sz="1800" dirty="0">
                <a:latin typeface="Open Sans" panose="020B0606030504020204" pitchFamily="34" charset="0"/>
                <a:ea typeface="Calibri" panose="020F0502020204030204" pitchFamily="34" charset="0"/>
                <a:cs typeface="Times New Roman" panose="02020603050405020304" pitchFamily="18" charset="0"/>
              </a:rPr>
              <a:t>       </a:t>
            </a:r>
            <a:r>
              <a:rPr lang="ru-RU" sz="18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покрета, јачање одређених група мишића итд.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6">
            <a:extLst>
              <a:ext uri="{FF2B5EF4-FFF2-40B4-BE49-F238E27FC236}">
                <a16:creationId xmlns:a16="http://schemas.microsoft.com/office/drawing/2014/main" id="{3453D86F-C320-4538-9027-D5D8F810DDC8}"/>
              </a:ext>
            </a:extLst>
          </p:cNvPr>
          <p:cNvPicPr>
            <a:picLocks noChangeAspect="1"/>
          </p:cNvPicPr>
          <p:nvPr/>
        </p:nvPicPr>
        <p:blipFill rotWithShape="1">
          <a:blip r:embed="rId2"/>
          <a:srcRect l="29159" t="13832" r="33865" b="4987"/>
          <a:stretch/>
        </p:blipFill>
        <p:spPr>
          <a:xfrm>
            <a:off x="7837250" y="2723745"/>
            <a:ext cx="4354750" cy="4134255"/>
          </a:xfrm>
          <a:prstGeom prst="rect">
            <a:avLst/>
          </a:prstGeom>
        </p:spPr>
      </p:pic>
      <p:pic>
        <p:nvPicPr>
          <p:cNvPr id="6" name="Picture 5">
            <a:extLst>
              <a:ext uri="{FF2B5EF4-FFF2-40B4-BE49-F238E27FC236}">
                <a16:creationId xmlns:a16="http://schemas.microsoft.com/office/drawing/2014/main" id="{E793B24C-B860-4D24-B49A-38E7DF259835}"/>
              </a:ext>
            </a:extLst>
          </p:cNvPr>
          <p:cNvPicPr>
            <a:picLocks noChangeAspect="1"/>
          </p:cNvPicPr>
          <p:nvPr/>
        </p:nvPicPr>
        <p:blipFill rotWithShape="1">
          <a:blip r:embed="rId3"/>
          <a:srcRect l="14282" t="20142" r="17181" b="12199"/>
          <a:stretch/>
        </p:blipFill>
        <p:spPr>
          <a:xfrm>
            <a:off x="2568102" y="3933532"/>
            <a:ext cx="4354750" cy="2418178"/>
          </a:xfrm>
          <a:prstGeom prst="rect">
            <a:avLst/>
          </a:prstGeom>
        </p:spPr>
      </p:pic>
    </p:spTree>
    <p:extLst>
      <p:ext uri="{BB962C8B-B14F-4D97-AF65-F5344CB8AC3E}">
        <p14:creationId xmlns:p14="http://schemas.microsoft.com/office/powerpoint/2010/main" val="185126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8341-A210-4F60-817D-FFD0D1514931}"/>
              </a:ext>
            </a:extLst>
          </p:cNvPr>
          <p:cNvSpPr>
            <a:spLocks noGrp="1"/>
          </p:cNvSpPr>
          <p:nvPr>
            <p:ph type="title"/>
          </p:nvPr>
        </p:nvSpPr>
        <p:spPr>
          <a:xfrm>
            <a:off x="1086643" y="1"/>
            <a:ext cx="10018713" cy="741486"/>
          </a:xfrm>
        </p:spPr>
        <p:txBody>
          <a:bodyPr>
            <a:normAutofit/>
          </a:bodyPr>
          <a:lstStyle/>
          <a:p>
            <a:r>
              <a:rPr lang="sr-Cyrl-RS" sz="3600" dirty="0">
                <a:solidFill>
                  <a:schemeClr val="accent1">
                    <a:lumMod val="75000"/>
                  </a:schemeClr>
                </a:solidFill>
              </a:rPr>
              <a:t>Процес креирања вежбања</a:t>
            </a:r>
            <a:endParaRPr lang="en-GB" sz="3600" dirty="0">
              <a:solidFill>
                <a:schemeClr val="accent1">
                  <a:lumMod val="75000"/>
                </a:schemeClr>
              </a:solidFill>
            </a:endParaRPr>
          </a:p>
        </p:txBody>
      </p:sp>
      <p:pic>
        <p:nvPicPr>
          <p:cNvPr id="4" name="Content Placeholder 3">
            <a:extLst>
              <a:ext uri="{FF2B5EF4-FFF2-40B4-BE49-F238E27FC236}">
                <a16:creationId xmlns:a16="http://schemas.microsoft.com/office/drawing/2014/main" id="{1826B849-5219-4609-82C7-2F3E6464287A}"/>
              </a:ext>
            </a:extLst>
          </p:cNvPr>
          <p:cNvPicPr>
            <a:picLocks noGrp="1" noChangeAspect="1"/>
          </p:cNvPicPr>
          <p:nvPr>
            <p:ph idx="1"/>
          </p:nvPr>
        </p:nvPicPr>
        <p:blipFill rotWithShape="1">
          <a:blip r:embed="rId2"/>
          <a:srcRect l="34903" t="50500" r="14232" b="12082"/>
          <a:stretch/>
        </p:blipFill>
        <p:spPr>
          <a:xfrm>
            <a:off x="2490283" y="1311377"/>
            <a:ext cx="4241259" cy="1474776"/>
          </a:xfrm>
          <a:prstGeom prst="rect">
            <a:avLst/>
          </a:prstGeom>
        </p:spPr>
      </p:pic>
      <p:sp>
        <p:nvSpPr>
          <p:cNvPr id="6" name="TextBox 5">
            <a:extLst>
              <a:ext uri="{FF2B5EF4-FFF2-40B4-BE49-F238E27FC236}">
                <a16:creationId xmlns:a16="http://schemas.microsoft.com/office/drawing/2014/main" id="{39F97E8B-839C-4625-956C-E74654C0CB71}"/>
              </a:ext>
            </a:extLst>
          </p:cNvPr>
          <p:cNvSpPr txBox="1"/>
          <p:nvPr/>
        </p:nvSpPr>
        <p:spPr>
          <a:xfrm>
            <a:off x="6984461" y="1215957"/>
            <a:ext cx="4773122" cy="1938992"/>
          </a:xfrm>
          <a:prstGeom prst="rect">
            <a:avLst/>
          </a:prstGeom>
          <a:noFill/>
        </p:spPr>
        <p:txBody>
          <a:bodyPr wrap="square">
            <a:spAutoFit/>
          </a:bodyPr>
          <a:lstStyle/>
          <a:p>
            <a:pPr algn="l"/>
            <a:r>
              <a:rPr lang="ru-RU" sz="1200" b="0" i="0" dirty="0">
                <a:solidFill>
                  <a:srgbClr val="212529"/>
                </a:solidFill>
                <a:effectLst/>
                <a:latin typeface="Helvetica Neue"/>
              </a:rPr>
              <a:t>Изабрала сам тренинг који ћу радити у наредном периоду чим су објавили ванредно стање. Оставићу Вам линк видеа. Баш ове вежбе сам изабрала јер сам видела да доста људи ради ово, и да су им резултати за само две недеље невероватни. Одрадила сам тренинг јуче и данас. Мало ми је теже да радим истовремено са овом девојком, па правим мало дуже паузе, а пре тренинга одем на трчање једно 15-20 минута. Циљ ми је да смршам отприлике 3-5кг.</a:t>
            </a:r>
            <a:r>
              <a:rPr lang="en-GB" sz="1200" b="0" i="0" dirty="0">
                <a:solidFill>
                  <a:srgbClr val="5C6178"/>
                </a:solidFill>
                <a:effectLst/>
                <a:latin typeface="Helvetica Neue"/>
              </a:rPr>
              <a:t>- 1 attachment -</a:t>
            </a:r>
            <a:endParaRPr lang="en-GB" sz="1200" b="0" i="0" dirty="0">
              <a:solidFill>
                <a:srgbClr val="212529"/>
              </a:solidFill>
              <a:effectLst/>
              <a:latin typeface="Helvetica Neue"/>
            </a:endParaRPr>
          </a:p>
          <a:p>
            <a:pPr algn="l"/>
            <a:r>
              <a:rPr lang="en-GB" sz="1200" b="1" i="0" u="none" strike="noStrike" dirty="0">
                <a:solidFill>
                  <a:srgbClr val="3E4253"/>
                </a:solidFill>
                <a:effectLst/>
                <a:latin typeface="Helvetica Neue"/>
                <a:hlinkClick r:id="rId3"/>
              </a:rPr>
              <a:t>Chloe Ting challenge</a:t>
            </a:r>
            <a:endParaRPr lang="en-GB" sz="1200" b="1" i="0" dirty="0">
              <a:solidFill>
                <a:srgbClr val="212529"/>
              </a:solidFill>
              <a:effectLst/>
              <a:latin typeface="Helvetica Neue"/>
            </a:endParaRPr>
          </a:p>
          <a:p>
            <a:pPr algn="l"/>
            <a:r>
              <a:rPr lang="en-GB" sz="1200" b="0" i="0" dirty="0">
                <a:solidFill>
                  <a:srgbClr val="5C6178"/>
                </a:solidFill>
                <a:effectLst/>
                <a:latin typeface="Helvetica Neue"/>
              </a:rPr>
              <a:t>youtube.com</a:t>
            </a:r>
          </a:p>
        </p:txBody>
      </p:sp>
      <p:sp>
        <p:nvSpPr>
          <p:cNvPr id="14" name="TextBox 13">
            <a:extLst>
              <a:ext uri="{FF2B5EF4-FFF2-40B4-BE49-F238E27FC236}">
                <a16:creationId xmlns:a16="http://schemas.microsoft.com/office/drawing/2014/main" id="{D44A187C-F74A-45A9-80DC-7540650CC4BC}"/>
              </a:ext>
            </a:extLst>
          </p:cNvPr>
          <p:cNvSpPr txBox="1"/>
          <p:nvPr/>
        </p:nvSpPr>
        <p:spPr>
          <a:xfrm>
            <a:off x="6984461" y="3356043"/>
            <a:ext cx="4773123" cy="3046988"/>
          </a:xfrm>
          <a:prstGeom prst="rect">
            <a:avLst/>
          </a:prstGeom>
          <a:noFill/>
        </p:spPr>
        <p:txBody>
          <a:bodyPr wrap="square">
            <a:spAutoFit/>
          </a:bodyPr>
          <a:lstStyle/>
          <a:p>
            <a:r>
              <a:rPr lang="ru-RU" sz="1200" b="0" i="0" dirty="0">
                <a:solidFill>
                  <a:srgbClr val="212529"/>
                </a:solidFill>
                <a:effectLst/>
                <a:latin typeface="Arial" panose="020B0604020202020204" pitchFamily="34" charset="0"/>
                <a:cs typeface="Arial" panose="020B0604020202020204" pitchFamily="34" charset="0"/>
              </a:rPr>
              <a:t>Драга Нина, Најпре хвала на брзом одговору, видим код тебе висок степен заинтересованости и драго ми је због тога. Што се тиче тренинга ово спада у хи интенситy тренинге, то је по мени за адванце левел, врвт зато и имаш потешкоће да одрадиш све као и она. Супер је то што си додала трчање било би препоручљиво да пратиш свој пулс током трчања (што смо већ научили) и наравно обавезно прекриј уста (маска, бандана , марама или сл). Видим да она препоручује да ово радиш сваки дан и видим да укључује углавном цело тело (што је добро). Оно што је недостатак овог вежбања јесу велики бр критичних положаја који уз премор какав настаје оваквим вежбањем може довести и до повреда... Што се тиче контроле напретка најбоље би било мерити обиме (струка, обима у висини зглоба кука, натколенице ). МОжеш мерити и кожне наборе али хајде отом потом.</a:t>
            </a:r>
          </a:p>
          <a:p>
            <a:r>
              <a:rPr lang="ru-RU" sz="1200" b="0" i="0" dirty="0">
                <a:solidFill>
                  <a:srgbClr val="212529"/>
                </a:solidFill>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CFAA125-55FD-4333-A740-0ACF1E957743}"/>
              </a:ext>
            </a:extLst>
          </p:cNvPr>
          <p:cNvSpPr txBox="1"/>
          <p:nvPr/>
        </p:nvSpPr>
        <p:spPr>
          <a:xfrm>
            <a:off x="2354094" y="5204298"/>
            <a:ext cx="4241259"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1">
                    <a:lumMod val="75000"/>
                  </a:schemeClr>
                </a:solidFill>
              </a:rPr>
              <a:t>https://drive.google.com/open?id=1jZ1VIwTPjSRVkU-awFtWU9Oaw_HcItWG</a:t>
            </a:r>
          </a:p>
        </p:txBody>
      </p:sp>
      <p:pic>
        <p:nvPicPr>
          <p:cNvPr id="15" name="Picture 14">
            <a:extLst>
              <a:ext uri="{FF2B5EF4-FFF2-40B4-BE49-F238E27FC236}">
                <a16:creationId xmlns:a16="http://schemas.microsoft.com/office/drawing/2014/main" id="{DBDBCBDC-9CA3-443A-B210-14EBE8A336B3}"/>
              </a:ext>
            </a:extLst>
          </p:cNvPr>
          <p:cNvPicPr>
            <a:picLocks noChangeAspect="1"/>
          </p:cNvPicPr>
          <p:nvPr/>
        </p:nvPicPr>
        <p:blipFill rotWithShape="1">
          <a:blip r:embed="rId4"/>
          <a:srcRect l="34388" t="48936" r="15026" b="13648"/>
          <a:stretch/>
        </p:blipFill>
        <p:spPr>
          <a:xfrm>
            <a:off x="1186775" y="3090208"/>
            <a:ext cx="4660428" cy="1938992"/>
          </a:xfrm>
          <a:prstGeom prst="rect">
            <a:avLst/>
          </a:prstGeom>
        </p:spPr>
      </p:pic>
    </p:spTree>
    <p:extLst>
      <p:ext uri="{BB962C8B-B14F-4D97-AF65-F5344CB8AC3E}">
        <p14:creationId xmlns:p14="http://schemas.microsoft.com/office/powerpoint/2010/main" val="228275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D88-7022-425B-8B6A-7A063A96D816}"/>
              </a:ext>
            </a:extLst>
          </p:cNvPr>
          <p:cNvSpPr>
            <a:spLocks noGrp="1"/>
          </p:cNvSpPr>
          <p:nvPr>
            <p:ph type="title"/>
          </p:nvPr>
        </p:nvSpPr>
        <p:spPr>
          <a:xfrm>
            <a:off x="1086643" y="9872"/>
            <a:ext cx="10018713" cy="622570"/>
          </a:xfrm>
        </p:spPr>
        <p:txBody>
          <a:bodyPr>
            <a:normAutofit fontScale="90000"/>
          </a:bodyPr>
          <a:lstStyle/>
          <a:p>
            <a:r>
              <a:rPr lang="sr-Cyrl-RS" sz="3600" dirty="0">
                <a:solidFill>
                  <a:schemeClr val="accent1">
                    <a:lumMod val="75000"/>
                  </a:schemeClr>
                </a:solidFill>
              </a:rPr>
              <a:t>Пример бр. 2</a:t>
            </a:r>
            <a:endParaRPr lang="en-GB" sz="3600" dirty="0">
              <a:solidFill>
                <a:schemeClr val="accent1">
                  <a:lumMod val="75000"/>
                </a:schemeClr>
              </a:solidFill>
            </a:endParaRPr>
          </a:p>
        </p:txBody>
      </p:sp>
      <p:pic>
        <p:nvPicPr>
          <p:cNvPr id="4" name="Content Placeholder 3">
            <a:extLst>
              <a:ext uri="{FF2B5EF4-FFF2-40B4-BE49-F238E27FC236}">
                <a16:creationId xmlns:a16="http://schemas.microsoft.com/office/drawing/2014/main" id="{B7FD18E2-AB4D-4CC9-8155-B8CBBC58C971}"/>
              </a:ext>
            </a:extLst>
          </p:cNvPr>
          <p:cNvPicPr>
            <a:picLocks noGrp="1" noChangeAspect="1"/>
          </p:cNvPicPr>
          <p:nvPr>
            <p:ph idx="1"/>
          </p:nvPr>
        </p:nvPicPr>
        <p:blipFill rotWithShape="1">
          <a:blip r:embed="rId2"/>
          <a:srcRect l="12369" t="9516" r="1757" b="13979"/>
          <a:stretch/>
        </p:blipFill>
        <p:spPr>
          <a:xfrm>
            <a:off x="77820" y="924128"/>
            <a:ext cx="5541101" cy="3463046"/>
          </a:xfrm>
          <a:prstGeom prst="rect">
            <a:avLst/>
          </a:prstGeom>
        </p:spPr>
      </p:pic>
      <p:sp>
        <p:nvSpPr>
          <p:cNvPr id="6" name="TextBox 5">
            <a:extLst>
              <a:ext uri="{FF2B5EF4-FFF2-40B4-BE49-F238E27FC236}">
                <a16:creationId xmlns:a16="http://schemas.microsoft.com/office/drawing/2014/main" id="{2DDCE6D7-9B4C-4CE1-9B36-38215C1BD2C0}"/>
              </a:ext>
            </a:extLst>
          </p:cNvPr>
          <p:cNvSpPr txBox="1"/>
          <p:nvPr/>
        </p:nvSpPr>
        <p:spPr>
          <a:xfrm>
            <a:off x="5618922" y="924128"/>
            <a:ext cx="6571500" cy="5847755"/>
          </a:xfrm>
          <a:prstGeom prst="rect">
            <a:avLst/>
          </a:prstGeom>
          <a:noFill/>
        </p:spPr>
        <p:txBody>
          <a:bodyPr wrap="square">
            <a:spAutoFit/>
          </a:bodyPr>
          <a:lstStyle/>
          <a:p>
            <a:pPr algn="l" rtl="0" fontAlgn="base"/>
            <a:r>
              <a:rPr lang="ru-RU" sz="1100" b="0" i="0" dirty="0">
                <a:solidFill>
                  <a:srgbClr val="000000"/>
                </a:solidFill>
                <a:effectLst/>
                <a:latin typeface="Arial" panose="020B0604020202020204" pitchFamily="34" charset="0"/>
              </a:rPr>
              <a:t>Мој циљ ће бити да у овом периоду порадим на добијању масе. С обзиром да ове недеље нисам имала пуно времена, узевши у обзир целу ситуацију и прилагођавање на овај нови начин учења, планирам да почнем од викенда са тренингом. Тренираћу 3-4 пута недељно, касније можда и више. Ја генерално често вежбам код куће јер сам тип особе коју јако често мрзи да оде до теретане, па размишљам - ако је теретана у затвореном простору, нема разлике да ли тренирам код куће или тамо ако имам сву потребну опрему. Имам струњачу, велику пилатес лопту за вежбе равнотеже и тегове од 5 и 10 кг, мање тегиће, као и оне тегове за ноге што се стављају на чланке. Тако да мислим да сам “опремљена”. </a:t>
            </a:r>
          </a:p>
          <a:p>
            <a:pPr algn="l" rtl="0" fontAlgn="base"/>
            <a:r>
              <a:rPr lang="ru-RU" sz="1100" b="0" i="0" dirty="0">
                <a:solidFill>
                  <a:srgbClr val="000000"/>
                </a:solidFill>
                <a:effectLst/>
                <a:latin typeface="Arial" panose="020B0604020202020204" pitchFamily="34" charset="0"/>
              </a:rPr>
              <a:t>Ток мог тренинга би изгледао некако овако: загрејем се са мало кардија или вежбама снаге 10так минута (трчање у месту, поскакивање, бурпији…), након тога прелазим на главни део тренинга - на серије вежби за циљане групе мишића и то уз одређене тежине - 5 и 10 кг (ако тог дана вежбам руке, радим око 4-5 вежби од по 15-20 понављања и тако 3 серије, слично је и кад радим ноге; само мало више форсирам трбушњаке јер ту радим на скидању вишка са стомака). Знам да бих и без оптерећења видела лепе резултате, али мислим да ако мало више оптерећујем мишић са тежинама (не форсирам се пуно), да ћу видети боље и брже резултате јер ће мишићи више расти. Последњи, али неизоставни део мог тренинга је истезање. Истежем се најмање 10 минута, а ако сам расположена, волим да радим јогу након тога још неких 30 минута. Цео тренинг укупно траје око 1х - 1:15х. Након тренинга увек једем обимно укључујући протеине, беланчевине, доста поврћа (нека салата пуна витамина)...Такође пијем додатак исхрани, суплемент добрих масти (омега 3 таблете) и то је то што се тиче “неког вештачког” додатка.  </a:t>
            </a:r>
          </a:p>
          <a:p>
            <a:pPr algn="l" rtl="0" fontAlgn="base"/>
            <a:r>
              <a:rPr lang="ru-RU" sz="1100" b="0" i="0" dirty="0">
                <a:solidFill>
                  <a:srgbClr val="000000"/>
                </a:solidFill>
                <a:effectLst/>
                <a:latin typeface="Arial" panose="020B0604020202020204" pitchFamily="34" charset="0"/>
              </a:rPr>
              <a:t>Кад “уђем” мало у тренинг и кад сам у томе, много лепше и квалитетније спавам, редовно једем и не прескачем оброке, расположенија сам и задовољнија собом, тако да једва чекам да се, поред школе, мало посветим и себи. Циљ који сам задала себи је да са 58кг одем на 63кг за време ове изолације, ако буде трајала до јуна, што мислим да је врло лако изводљиво ако будем дисциплинована. Имам вагу и сву потребну опрему, тако да ћу пратити свој напредак и могу Вам на месечном нивоу писати неку врсту извештаја или како већ Ви замислите целу ову интеракцију са ученицима. Питаћу Вас за сваки вид помоћи и савет уколико буде потребе, али узевши у обзир шта све има на интернету, мислим да ћу се снаћи. Ето, ја сам то тако некако замислила, јер сам већ имала позитивне ефекте са оваквом врстом тренинга за летњи распуст. За месец и по дана сам се угојила 2.5 кг (са 54кг на 56,5кг). Уколико мислите да негде правим грешку или бихнешто могла да побољшам, Ви ми слободно напишите, радо ћу прихватити сваки вид консултације и помоћи.  </a:t>
            </a:r>
            <a:endParaRPr lang="en-GB" sz="1100" b="0" i="0" dirty="0">
              <a:solidFill>
                <a:srgbClr val="000000"/>
              </a:solidFill>
              <a:effectLst/>
              <a:latin typeface="Segoe UI" panose="020B0502040204020203" pitchFamily="34" charset="0"/>
            </a:endParaRPr>
          </a:p>
        </p:txBody>
      </p:sp>
      <p:sp>
        <p:nvSpPr>
          <p:cNvPr id="8" name="TextBox 7">
            <a:extLst>
              <a:ext uri="{FF2B5EF4-FFF2-40B4-BE49-F238E27FC236}">
                <a16:creationId xmlns:a16="http://schemas.microsoft.com/office/drawing/2014/main" id="{F9E23816-C56F-47D1-89FD-03C02B59D292}"/>
              </a:ext>
            </a:extLst>
          </p:cNvPr>
          <p:cNvSpPr txBox="1"/>
          <p:nvPr/>
        </p:nvSpPr>
        <p:spPr>
          <a:xfrm>
            <a:off x="0" y="4523218"/>
            <a:ext cx="5609931" cy="2462213"/>
          </a:xfrm>
          <a:prstGeom prst="rect">
            <a:avLst/>
          </a:prstGeom>
          <a:noFill/>
        </p:spPr>
        <p:txBody>
          <a:bodyPr wrap="square">
            <a:spAutoFit/>
          </a:bodyPr>
          <a:lstStyle/>
          <a:p>
            <a:r>
              <a:rPr lang="ru-RU" sz="1100" b="0" i="0" dirty="0">
                <a:solidFill>
                  <a:srgbClr val="212529"/>
                </a:solidFill>
                <a:effectLst/>
                <a:latin typeface="Arial" panose="020B0604020202020204" pitchFamily="34" charset="0"/>
                <a:cs typeface="Arial" panose="020B0604020202020204" pitchFamily="34" charset="0"/>
              </a:rPr>
              <a:t>Драга Николина, Са уживањем сам читао твој план тренинга. Детаљна си и знаш шта желиш то је најважније. Наравно покушаћу да будем што конкретнији и јаснији у саветима ако ти ишта делује конфузно питај како не би било шта радила погрешно. Овако: То што ти желиш (повећање масе) постиже се појачаном исхраном као и тренингом који за ефекат има хипертрофију (пораст) мишића. То се постиже такозваним пирамидалним тренингом - повећава се оптерећење и смањује број понављања вежби у серији. Значи ако неку вежбу радиш нпр 4 серијје прву радиш без или са мин оптерећењем 12 пута, па другу 10 пута са оптерћењем, па 8 пута са још већим опт, и на крају 6 пута са највећим оптерећењем. Да ли је ово јасно? Тамо где желиш "цут" ефекат радиш интензивније са што мањим тј без оптерећења. Води рачуна при употреби оптерећења за зглобове нарочито скочне јер умеју да делују негативно на колена.. оптерћење када радиш ноге покушавај да дозираш угловима или качи на кукове или рамена</a:t>
            </a:r>
          </a:p>
        </p:txBody>
      </p:sp>
    </p:spTree>
    <p:extLst>
      <p:ext uri="{BB962C8B-B14F-4D97-AF65-F5344CB8AC3E}">
        <p14:creationId xmlns:p14="http://schemas.microsoft.com/office/powerpoint/2010/main" val="94740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0A26-C766-44C2-8C9F-A17D0DDA8206}"/>
              </a:ext>
            </a:extLst>
          </p:cNvPr>
          <p:cNvSpPr>
            <a:spLocks noGrp="1"/>
          </p:cNvSpPr>
          <p:nvPr>
            <p:ph type="title"/>
          </p:nvPr>
        </p:nvSpPr>
        <p:spPr>
          <a:xfrm>
            <a:off x="1086643" y="0"/>
            <a:ext cx="10018713" cy="628993"/>
          </a:xfrm>
        </p:spPr>
        <p:txBody>
          <a:bodyPr>
            <a:normAutofit fontScale="90000"/>
          </a:bodyPr>
          <a:lstStyle/>
          <a:p>
            <a:r>
              <a:rPr lang="sr-Cyrl-RS" sz="3600" dirty="0">
                <a:solidFill>
                  <a:schemeClr val="accent1">
                    <a:lumMod val="75000"/>
                  </a:schemeClr>
                </a:solidFill>
              </a:rPr>
              <a:t>Други задатак</a:t>
            </a:r>
            <a:endParaRPr lang="en-GB" sz="3600" dirty="0">
              <a:solidFill>
                <a:schemeClr val="accent1">
                  <a:lumMod val="75000"/>
                </a:schemeClr>
              </a:solidFill>
            </a:endParaRPr>
          </a:p>
        </p:txBody>
      </p:sp>
      <p:sp>
        <p:nvSpPr>
          <p:cNvPr id="3" name="Content Placeholder 2">
            <a:extLst>
              <a:ext uri="{FF2B5EF4-FFF2-40B4-BE49-F238E27FC236}">
                <a16:creationId xmlns:a16="http://schemas.microsoft.com/office/drawing/2014/main" id="{595C5687-466A-45E2-9877-6B223297E266}"/>
              </a:ext>
            </a:extLst>
          </p:cNvPr>
          <p:cNvSpPr>
            <a:spLocks noGrp="1"/>
          </p:cNvSpPr>
          <p:nvPr>
            <p:ph idx="1"/>
          </p:nvPr>
        </p:nvSpPr>
        <p:spPr>
          <a:xfrm>
            <a:off x="1495205" y="205165"/>
            <a:ext cx="10018713" cy="3124201"/>
          </a:xfrm>
        </p:spPr>
        <p:txBody>
          <a:bodyPr>
            <a:normAutofit/>
          </a:bodyPr>
          <a:lstStyle/>
          <a:p>
            <a:r>
              <a:rPr lang="ru-RU" sz="1700" dirty="0">
                <a:effectLst/>
                <a:latin typeface="Open Sans" panose="020B0606030504020204" pitchFamily="34" charset="0"/>
                <a:ea typeface="Calibri" panose="020F0502020204030204" pitchFamily="34" charset="0"/>
                <a:cs typeface="Times New Roman" panose="02020603050405020304" pitchFamily="18" charset="0"/>
              </a:rPr>
              <a:t>Када смо дефинисали и одабрали вежбање у складу са интересовањима и могућностима, поставио сам им други задатак који се односио на праћење ефекта вежбања. У том задатку сам такође написао кључне речи за претраживање као и примере одређених мерења/праћења у виду видео материјала или текстуалних описа. Овај задатак је обухватао краћи извештај (како сам се осећао док сам вежбао, колико сам вежбања имао и којим данима, да ли сам имао неких потешкоћа и сл.) Наравно, свако је у складу са циљем свог вежбања дефинисао и која мерења ће изводити и пратити ефекте вежбања. Једно мерење је било дефинисано као обавезно, а то је праћење пулса (здравље пре свега). </a:t>
            </a:r>
            <a:endParaRPr lang="en-GB" sz="1700" dirty="0"/>
          </a:p>
        </p:txBody>
      </p:sp>
      <p:sp>
        <p:nvSpPr>
          <p:cNvPr id="5" name="TextBox 4">
            <a:extLst>
              <a:ext uri="{FF2B5EF4-FFF2-40B4-BE49-F238E27FC236}">
                <a16:creationId xmlns:a16="http://schemas.microsoft.com/office/drawing/2014/main" id="{E85A1EFC-FAF8-4A93-81A4-79B9899F5846}"/>
              </a:ext>
            </a:extLst>
          </p:cNvPr>
          <p:cNvSpPr txBox="1"/>
          <p:nvPr/>
        </p:nvSpPr>
        <p:spPr>
          <a:xfrm>
            <a:off x="1779913" y="3024961"/>
            <a:ext cx="6681232" cy="1754326"/>
          </a:xfrm>
          <a:prstGeom prst="rect">
            <a:avLst/>
          </a:prstGeom>
          <a:noFill/>
        </p:spPr>
        <p:txBody>
          <a:bodyPr wrap="square">
            <a:spAutoFit/>
          </a:bodyPr>
          <a:lstStyle/>
          <a:p>
            <a:pPr algn="l"/>
            <a:r>
              <a:rPr lang="en-GB" sz="1200" b="0" i="0" dirty="0">
                <a:solidFill>
                  <a:srgbClr val="212529"/>
                </a:solidFill>
                <a:effectLst/>
                <a:latin typeface="Helvetica Neue"/>
              </a:rPr>
              <a:t>Instructions</a:t>
            </a:r>
          </a:p>
          <a:p>
            <a:pPr algn="l"/>
            <a:r>
              <a:rPr lang="en-GB" sz="1200" b="0" i="0" dirty="0" err="1">
                <a:solidFill>
                  <a:srgbClr val="333333"/>
                </a:solidFill>
                <a:effectLst/>
                <a:latin typeface="Helvetica Neue"/>
              </a:rPr>
              <a:t>Drage</a:t>
            </a:r>
            <a:r>
              <a:rPr lang="en-GB" sz="1200" b="0" i="0" dirty="0">
                <a:solidFill>
                  <a:srgbClr val="333333"/>
                </a:solidFill>
                <a:effectLst/>
                <a:latin typeface="Helvetica Neue"/>
              </a:rPr>
              <a:t> </a:t>
            </a:r>
            <a:r>
              <a:rPr lang="en-GB" sz="1200" b="0" i="0" dirty="0" err="1">
                <a:solidFill>
                  <a:srgbClr val="333333"/>
                </a:solidFill>
                <a:effectLst/>
                <a:latin typeface="Helvetica Neue"/>
              </a:rPr>
              <a:t>učenice</a:t>
            </a:r>
            <a:r>
              <a:rPr lang="en-GB" sz="1200" b="0" i="0" dirty="0">
                <a:solidFill>
                  <a:srgbClr val="333333"/>
                </a:solidFill>
                <a:effectLst/>
                <a:latin typeface="Helvetica Neue"/>
              </a:rPr>
              <a:t> / </a:t>
            </a:r>
            <a:r>
              <a:rPr lang="en-GB" sz="1200" b="0" i="0" dirty="0" err="1">
                <a:solidFill>
                  <a:srgbClr val="333333"/>
                </a:solidFill>
                <a:effectLst/>
                <a:latin typeface="Helvetica Neue"/>
              </a:rPr>
              <a:t>učenici</a:t>
            </a:r>
            <a:r>
              <a:rPr lang="en-GB" sz="1200" b="0" i="0" dirty="0">
                <a:solidFill>
                  <a:srgbClr val="333333"/>
                </a:solidFill>
                <a:effectLst/>
                <a:latin typeface="Helvetica Neue"/>
              </a:rPr>
              <a:t>, Kao </a:t>
            </a:r>
            <a:r>
              <a:rPr lang="en-GB" sz="1200" b="0" i="0" dirty="0" err="1">
                <a:solidFill>
                  <a:srgbClr val="333333"/>
                </a:solidFill>
                <a:effectLst/>
                <a:latin typeface="Helvetica Neue"/>
              </a:rPr>
              <a:t>što</a:t>
            </a:r>
            <a:r>
              <a:rPr lang="en-GB" sz="1200" b="0" i="0" dirty="0">
                <a:solidFill>
                  <a:srgbClr val="333333"/>
                </a:solidFill>
                <a:effectLst/>
                <a:latin typeface="Helvetica Neue"/>
              </a:rPr>
              <a:t> </a:t>
            </a:r>
            <a:r>
              <a:rPr lang="en-GB" sz="1200" b="0" i="0" dirty="0" err="1">
                <a:solidFill>
                  <a:srgbClr val="333333"/>
                </a:solidFill>
                <a:effectLst/>
                <a:latin typeface="Helvetica Neue"/>
              </a:rPr>
              <a:t>smo</a:t>
            </a:r>
            <a:r>
              <a:rPr lang="en-GB" sz="1200" b="0" i="0" dirty="0">
                <a:solidFill>
                  <a:srgbClr val="333333"/>
                </a:solidFill>
                <a:effectLst/>
                <a:latin typeface="Helvetica Neue"/>
              </a:rPr>
              <a:t> </a:t>
            </a:r>
            <a:r>
              <a:rPr lang="en-GB" sz="1200" b="0" i="0" dirty="0" err="1">
                <a:solidFill>
                  <a:srgbClr val="333333"/>
                </a:solidFill>
                <a:effectLst/>
                <a:latin typeface="Helvetica Neue"/>
              </a:rPr>
              <a:t>već</a:t>
            </a:r>
            <a:r>
              <a:rPr lang="en-GB" sz="1200" b="0" i="0" dirty="0">
                <a:solidFill>
                  <a:srgbClr val="333333"/>
                </a:solidFill>
                <a:effectLst/>
                <a:latin typeface="Helvetica Neue"/>
              </a:rPr>
              <a:t> </a:t>
            </a:r>
            <a:r>
              <a:rPr lang="en-GB" sz="1200" b="0" i="0" dirty="0" err="1">
                <a:solidFill>
                  <a:srgbClr val="333333"/>
                </a:solidFill>
                <a:effectLst/>
                <a:latin typeface="Helvetica Neue"/>
              </a:rPr>
              <a:t>pričali</a:t>
            </a:r>
            <a:r>
              <a:rPr lang="en-GB" sz="1200" b="0" i="0" dirty="0">
                <a:solidFill>
                  <a:srgbClr val="333333"/>
                </a:solidFill>
                <a:effectLst/>
                <a:latin typeface="Helvetica Neue"/>
              </a:rPr>
              <a:t>, </a:t>
            </a:r>
            <a:r>
              <a:rPr lang="en-GB" sz="1200" b="0" i="0" dirty="0" err="1">
                <a:solidFill>
                  <a:srgbClr val="333333"/>
                </a:solidFill>
                <a:effectLst/>
                <a:latin typeface="Helvetica Neue"/>
              </a:rPr>
              <a:t>nakon</a:t>
            </a:r>
            <a:r>
              <a:rPr lang="en-GB" sz="1200" b="0" i="0" dirty="0">
                <a:solidFill>
                  <a:srgbClr val="333333"/>
                </a:solidFill>
                <a:effectLst/>
                <a:latin typeface="Helvetica Neue"/>
              </a:rPr>
              <a:t> </a:t>
            </a:r>
            <a:r>
              <a:rPr lang="en-GB" sz="1200" b="0" i="0" dirty="0" err="1">
                <a:solidFill>
                  <a:srgbClr val="333333"/>
                </a:solidFill>
                <a:effectLst/>
                <a:latin typeface="Helvetica Neue"/>
              </a:rPr>
              <a:t>osmišljavanja</a:t>
            </a:r>
            <a:r>
              <a:rPr lang="en-GB" sz="1200" b="0" i="0" dirty="0">
                <a:solidFill>
                  <a:srgbClr val="333333"/>
                </a:solidFill>
                <a:effectLst/>
                <a:latin typeface="Helvetica Neue"/>
              </a:rPr>
              <a:t> </a:t>
            </a:r>
            <a:r>
              <a:rPr lang="en-GB" sz="1200" b="0" i="0" dirty="0" err="1">
                <a:solidFill>
                  <a:srgbClr val="333333"/>
                </a:solidFill>
                <a:effectLst/>
                <a:latin typeface="Helvetica Neue"/>
              </a:rPr>
              <a:t>vežbanja</a:t>
            </a:r>
            <a:r>
              <a:rPr lang="en-GB" sz="1200" b="0" i="0" dirty="0">
                <a:solidFill>
                  <a:srgbClr val="333333"/>
                </a:solidFill>
                <a:effectLst/>
                <a:latin typeface="Helvetica Neue"/>
              </a:rPr>
              <a:t> </a:t>
            </a:r>
            <a:r>
              <a:rPr lang="en-GB" sz="1200" b="0" i="0" dirty="0" err="1">
                <a:solidFill>
                  <a:srgbClr val="333333"/>
                </a:solidFill>
                <a:effectLst/>
                <a:latin typeface="Helvetica Neue"/>
              </a:rPr>
              <a:t>važno</a:t>
            </a:r>
            <a:r>
              <a:rPr lang="en-GB" sz="1200" b="0" i="0" dirty="0">
                <a:solidFill>
                  <a:srgbClr val="333333"/>
                </a:solidFill>
                <a:effectLst/>
                <a:latin typeface="Helvetica Neue"/>
              </a:rPr>
              <a:t> je da </a:t>
            </a:r>
            <a:r>
              <a:rPr lang="en-GB" sz="1200" b="0" i="0" dirty="0" err="1">
                <a:solidFill>
                  <a:srgbClr val="333333"/>
                </a:solidFill>
                <a:effectLst/>
                <a:latin typeface="Helvetica Neue"/>
              </a:rPr>
              <a:t>krenemo</a:t>
            </a:r>
            <a:r>
              <a:rPr lang="en-GB" sz="1200" b="0" i="0" dirty="0">
                <a:solidFill>
                  <a:srgbClr val="333333"/>
                </a:solidFill>
                <a:effectLst/>
                <a:latin typeface="Helvetica Neue"/>
              </a:rPr>
              <a:t> da </a:t>
            </a:r>
            <a:r>
              <a:rPr lang="en-GB" sz="1200" b="0" i="0" dirty="0" err="1">
                <a:solidFill>
                  <a:srgbClr val="333333"/>
                </a:solidFill>
                <a:effectLst/>
                <a:latin typeface="Helvetica Neue"/>
              </a:rPr>
              <a:t>vežbamo</a:t>
            </a:r>
            <a:r>
              <a:rPr lang="en-GB" sz="1200" b="0" i="0" dirty="0">
                <a:solidFill>
                  <a:srgbClr val="333333"/>
                </a:solidFill>
                <a:effectLst/>
                <a:latin typeface="Helvetica Neue"/>
              </a:rPr>
              <a:t> </a:t>
            </a:r>
            <a:r>
              <a:rPr lang="en-GB" sz="1200" b="0" i="0" dirty="0" err="1">
                <a:solidFill>
                  <a:srgbClr val="333333"/>
                </a:solidFill>
                <a:effectLst/>
                <a:latin typeface="Helvetica Neue"/>
              </a:rPr>
              <a:t>i</a:t>
            </a:r>
            <a:r>
              <a:rPr lang="en-GB" sz="1200" b="0" i="0" dirty="0">
                <a:solidFill>
                  <a:srgbClr val="333333"/>
                </a:solidFill>
                <a:effectLst/>
                <a:latin typeface="Helvetica Neue"/>
              </a:rPr>
              <a:t> da </a:t>
            </a:r>
            <a:r>
              <a:rPr lang="en-GB" sz="1200" b="0" i="0" dirty="0" err="1">
                <a:solidFill>
                  <a:srgbClr val="333333"/>
                </a:solidFill>
                <a:effectLst/>
                <a:latin typeface="Helvetica Neue"/>
              </a:rPr>
              <a:t>pratimo</a:t>
            </a:r>
            <a:r>
              <a:rPr lang="en-GB" sz="1200" b="0" i="0" dirty="0">
                <a:solidFill>
                  <a:srgbClr val="333333"/>
                </a:solidFill>
                <a:effectLst/>
                <a:latin typeface="Helvetica Neue"/>
              </a:rPr>
              <a:t> </a:t>
            </a:r>
            <a:r>
              <a:rPr lang="en-GB" sz="1200" b="0" i="0" dirty="0" err="1">
                <a:solidFill>
                  <a:srgbClr val="333333"/>
                </a:solidFill>
                <a:effectLst/>
                <a:latin typeface="Helvetica Neue"/>
              </a:rPr>
              <a:t>efekat</a:t>
            </a:r>
            <a:r>
              <a:rPr lang="en-GB" sz="1200" b="0" i="0" dirty="0">
                <a:solidFill>
                  <a:srgbClr val="333333"/>
                </a:solidFill>
                <a:effectLst/>
                <a:latin typeface="Helvetica Neue"/>
              </a:rPr>
              <a:t> </a:t>
            </a:r>
            <a:r>
              <a:rPr lang="en-GB" sz="1200" b="0" i="0" dirty="0" err="1">
                <a:solidFill>
                  <a:srgbClr val="333333"/>
                </a:solidFill>
                <a:effectLst/>
                <a:latin typeface="Helvetica Neue"/>
              </a:rPr>
              <a:t>treninga</a:t>
            </a:r>
            <a:r>
              <a:rPr lang="en-GB" sz="1200" b="0" i="0" dirty="0">
                <a:solidFill>
                  <a:srgbClr val="333333"/>
                </a:solidFill>
                <a:effectLst/>
                <a:latin typeface="Helvetica Neue"/>
              </a:rPr>
              <a:t>. </a:t>
            </a:r>
            <a:r>
              <a:rPr lang="en-GB" sz="1200" b="0" i="0" dirty="0" err="1">
                <a:solidFill>
                  <a:srgbClr val="333333"/>
                </a:solidFill>
                <a:effectLst/>
                <a:latin typeface="Helvetica Neue"/>
              </a:rPr>
              <a:t>Vaš</a:t>
            </a:r>
            <a:r>
              <a:rPr lang="en-GB" sz="1200" b="0" i="0" dirty="0">
                <a:solidFill>
                  <a:srgbClr val="333333"/>
                </a:solidFill>
                <a:effectLst/>
                <a:latin typeface="Helvetica Neue"/>
              </a:rPr>
              <a:t> </a:t>
            </a:r>
            <a:r>
              <a:rPr lang="en-GB" sz="1200" b="0" i="0" dirty="0" err="1">
                <a:solidFill>
                  <a:srgbClr val="333333"/>
                </a:solidFill>
                <a:effectLst/>
                <a:latin typeface="Helvetica Neue"/>
              </a:rPr>
              <a:t>naredni</a:t>
            </a:r>
            <a:r>
              <a:rPr lang="en-GB" sz="1200" b="0" i="0" dirty="0">
                <a:solidFill>
                  <a:srgbClr val="333333"/>
                </a:solidFill>
                <a:effectLst/>
                <a:latin typeface="Helvetica Neue"/>
              </a:rPr>
              <a:t> </a:t>
            </a:r>
            <a:r>
              <a:rPr lang="en-GB" sz="1200" b="0" i="0" dirty="0" err="1">
                <a:solidFill>
                  <a:srgbClr val="333333"/>
                </a:solidFill>
                <a:effectLst/>
                <a:latin typeface="Helvetica Neue"/>
              </a:rPr>
              <a:t>zadatak</a:t>
            </a:r>
            <a:r>
              <a:rPr lang="en-GB" sz="1200" b="0" i="0" dirty="0">
                <a:solidFill>
                  <a:srgbClr val="333333"/>
                </a:solidFill>
                <a:effectLst/>
                <a:latin typeface="Helvetica Neue"/>
              </a:rPr>
              <a:t> je da </a:t>
            </a:r>
            <a:r>
              <a:rPr lang="en-GB" sz="1200" b="0" i="0" dirty="0" err="1">
                <a:solidFill>
                  <a:srgbClr val="333333"/>
                </a:solidFill>
                <a:effectLst/>
                <a:latin typeface="Helvetica Neue"/>
              </a:rPr>
              <a:t>izaberete</a:t>
            </a:r>
            <a:r>
              <a:rPr lang="en-GB" sz="1200" b="0" i="0" dirty="0">
                <a:solidFill>
                  <a:srgbClr val="333333"/>
                </a:solidFill>
                <a:effectLst/>
                <a:latin typeface="Helvetica Neue"/>
              </a:rPr>
              <a:t> </a:t>
            </a:r>
            <a:r>
              <a:rPr lang="en-GB" sz="1200" b="0" i="0" dirty="0" err="1">
                <a:solidFill>
                  <a:srgbClr val="333333"/>
                </a:solidFill>
                <a:effectLst/>
                <a:latin typeface="Helvetica Neue"/>
              </a:rPr>
              <a:t>načine</a:t>
            </a:r>
            <a:r>
              <a:rPr lang="en-GB" sz="1200" b="0" i="0" dirty="0">
                <a:solidFill>
                  <a:srgbClr val="333333"/>
                </a:solidFill>
                <a:effectLst/>
                <a:latin typeface="Helvetica Neue"/>
              </a:rPr>
              <a:t> </a:t>
            </a:r>
            <a:r>
              <a:rPr lang="en-GB" sz="1200" b="0" i="0" dirty="0" err="1">
                <a:solidFill>
                  <a:srgbClr val="333333"/>
                </a:solidFill>
                <a:effectLst/>
                <a:latin typeface="Helvetica Neue"/>
              </a:rPr>
              <a:t>praćenja</a:t>
            </a:r>
            <a:r>
              <a:rPr lang="en-GB" sz="1200" b="0" i="0" dirty="0">
                <a:solidFill>
                  <a:srgbClr val="333333"/>
                </a:solidFill>
                <a:effectLst/>
                <a:latin typeface="Helvetica Neue"/>
              </a:rPr>
              <a:t> </a:t>
            </a:r>
            <a:r>
              <a:rPr lang="en-GB" sz="1200" b="0" i="0" dirty="0" err="1">
                <a:solidFill>
                  <a:srgbClr val="333333"/>
                </a:solidFill>
                <a:effectLst/>
                <a:latin typeface="Helvetica Neue"/>
              </a:rPr>
              <a:t>efekta</a:t>
            </a:r>
            <a:r>
              <a:rPr lang="en-GB" sz="1200" b="0" i="0" dirty="0">
                <a:solidFill>
                  <a:srgbClr val="333333"/>
                </a:solidFill>
                <a:effectLst/>
                <a:latin typeface="Helvetica Neue"/>
              </a:rPr>
              <a:t> </a:t>
            </a:r>
            <a:r>
              <a:rPr lang="en-GB" sz="1200" b="0" i="0" dirty="0" err="1">
                <a:solidFill>
                  <a:srgbClr val="333333"/>
                </a:solidFill>
                <a:effectLst/>
                <a:latin typeface="Helvetica Neue"/>
              </a:rPr>
              <a:t>koji</a:t>
            </a:r>
            <a:r>
              <a:rPr lang="en-GB" sz="1200" b="0" i="0" dirty="0">
                <a:solidFill>
                  <a:srgbClr val="333333"/>
                </a:solidFill>
                <a:effectLst/>
                <a:latin typeface="Helvetica Neue"/>
              </a:rPr>
              <a:t> </a:t>
            </a:r>
            <a:r>
              <a:rPr lang="en-GB" sz="1200" b="0" i="0" dirty="0" err="1">
                <a:solidFill>
                  <a:srgbClr val="333333"/>
                </a:solidFill>
                <a:effectLst/>
                <a:latin typeface="Helvetica Neue"/>
              </a:rPr>
              <a:t>taj</a:t>
            </a:r>
            <a:r>
              <a:rPr lang="en-GB" sz="1200" b="0" i="0" dirty="0">
                <a:solidFill>
                  <a:srgbClr val="333333"/>
                </a:solidFill>
                <a:effectLst/>
                <a:latin typeface="Helvetica Neue"/>
              </a:rPr>
              <a:t> tip </a:t>
            </a:r>
            <a:r>
              <a:rPr lang="en-GB" sz="1200" b="0" i="0" dirty="0" err="1">
                <a:solidFill>
                  <a:srgbClr val="333333"/>
                </a:solidFill>
                <a:effectLst/>
                <a:latin typeface="Helvetica Neue"/>
              </a:rPr>
              <a:t>treninga</a:t>
            </a:r>
            <a:r>
              <a:rPr lang="en-GB" sz="1200" b="0" i="0" dirty="0">
                <a:solidFill>
                  <a:srgbClr val="333333"/>
                </a:solidFill>
                <a:effectLst/>
                <a:latin typeface="Helvetica Neue"/>
              </a:rPr>
              <a:t> </a:t>
            </a:r>
            <a:r>
              <a:rPr lang="en-GB" sz="1200" b="0" i="0" dirty="0" err="1">
                <a:solidFill>
                  <a:srgbClr val="333333"/>
                </a:solidFill>
                <a:effectLst/>
                <a:latin typeface="Helvetica Neue"/>
              </a:rPr>
              <a:t>ostvaruje</a:t>
            </a:r>
            <a:r>
              <a:rPr lang="en-GB" sz="1200" b="0" i="0" dirty="0">
                <a:solidFill>
                  <a:srgbClr val="333333"/>
                </a:solidFill>
                <a:effectLst/>
                <a:latin typeface="Helvetica Neue"/>
              </a:rPr>
              <a:t> (</a:t>
            </a:r>
            <a:r>
              <a:rPr lang="en-GB" sz="1200" b="0" i="0" dirty="0" err="1">
                <a:solidFill>
                  <a:srgbClr val="333333"/>
                </a:solidFill>
                <a:effectLst/>
                <a:latin typeface="Helvetica Neue"/>
              </a:rPr>
              <a:t>kome</a:t>
            </a:r>
            <a:r>
              <a:rPr lang="en-GB" sz="1200" b="0" i="0" dirty="0">
                <a:solidFill>
                  <a:srgbClr val="333333"/>
                </a:solidFill>
                <a:effectLst/>
                <a:latin typeface="Helvetica Neue"/>
              </a:rPr>
              <a:t> </a:t>
            </a:r>
            <a:r>
              <a:rPr lang="en-GB" sz="1200" b="0" i="0" dirty="0" err="1">
                <a:solidFill>
                  <a:srgbClr val="333333"/>
                </a:solidFill>
                <a:effectLst/>
                <a:latin typeface="Helvetica Neue"/>
              </a:rPr>
              <a:t>su</a:t>
            </a:r>
            <a:r>
              <a:rPr lang="en-GB" sz="1200" b="0" i="0" dirty="0">
                <a:solidFill>
                  <a:srgbClr val="333333"/>
                </a:solidFill>
                <a:effectLst/>
                <a:latin typeface="Helvetica Neue"/>
              </a:rPr>
              <a:t> </a:t>
            </a:r>
            <a:r>
              <a:rPr lang="en-GB" sz="1200" b="0" i="0" dirty="0" err="1">
                <a:solidFill>
                  <a:srgbClr val="333333"/>
                </a:solidFill>
                <a:effectLst/>
                <a:latin typeface="Helvetica Neue"/>
              </a:rPr>
              <a:t>potrebne</a:t>
            </a:r>
            <a:r>
              <a:rPr lang="en-GB" sz="1200" b="0" i="0" dirty="0">
                <a:solidFill>
                  <a:srgbClr val="333333"/>
                </a:solidFill>
                <a:effectLst/>
                <a:latin typeface="Helvetica Neue"/>
              </a:rPr>
              <a:t> </a:t>
            </a:r>
            <a:r>
              <a:rPr lang="en-GB" sz="1200" b="0" i="0" dirty="0" err="1">
                <a:solidFill>
                  <a:srgbClr val="333333"/>
                </a:solidFill>
                <a:effectLst/>
                <a:latin typeface="Helvetica Neue"/>
              </a:rPr>
              <a:t>konsultacije</a:t>
            </a:r>
            <a:r>
              <a:rPr lang="en-GB" sz="1200" b="0" i="0" dirty="0">
                <a:solidFill>
                  <a:srgbClr val="333333"/>
                </a:solidFill>
                <a:effectLst/>
                <a:latin typeface="Helvetica Neue"/>
              </a:rPr>
              <a:t> </a:t>
            </a:r>
            <a:r>
              <a:rPr lang="en-GB" sz="1200" b="0" i="0" dirty="0" err="1">
                <a:solidFill>
                  <a:srgbClr val="333333"/>
                </a:solidFill>
                <a:effectLst/>
                <a:latin typeface="Helvetica Neue"/>
              </a:rPr>
              <a:t>povodom</a:t>
            </a:r>
            <a:r>
              <a:rPr lang="en-GB" sz="1200" b="0" i="0" dirty="0">
                <a:solidFill>
                  <a:srgbClr val="333333"/>
                </a:solidFill>
                <a:effectLst/>
                <a:latin typeface="Helvetica Neue"/>
              </a:rPr>
              <a:t> </a:t>
            </a:r>
            <a:r>
              <a:rPr lang="en-GB" sz="1200" b="0" i="0" dirty="0" err="1">
                <a:solidFill>
                  <a:srgbClr val="333333"/>
                </a:solidFill>
                <a:effectLst/>
                <a:latin typeface="Helvetica Neue"/>
              </a:rPr>
              <a:t>izbora</a:t>
            </a:r>
            <a:r>
              <a:rPr lang="en-GB" sz="1200" b="0" i="0" dirty="0">
                <a:solidFill>
                  <a:srgbClr val="333333"/>
                </a:solidFill>
                <a:effectLst/>
                <a:latin typeface="Helvetica Neue"/>
              </a:rPr>
              <a:t> </a:t>
            </a:r>
            <a:r>
              <a:rPr lang="en-GB" sz="1200" b="0" i="0" dirty="0" err="1">
                <a:solidFill>
                  <a:srgbClr val="333333"/>
                </a:solidFill>
                <a:effectLst/>
                <a:latin typeface="Helvetica Neue"/>
              </a:rPr>
              <a:t>stojim</a:t>
            </a:r>
            <a:r>
              <a:rPr lang="en-GB" sz="1200" b="0" i="0" dirty="0">
                <a:solidFill>
                  <a:srgbClr val="333333"/>
                </a:solidFill>
                <a:effectLst/>
                <a:latin typeface="Helvetica Neue"/>
              </a:rPr>
              <a:t> </a:t>
            </a:r>
            <a:r>
              <a:rPr lang="en-GB" sz="1200" b="0" i="0" dirty="0" err="1">
                <a:solidFill>
                  <a:srgbClr val="333333"/>
                </a:solidFill>
                <a:effectLst/>
                <a:latin typeface="Helvetica Neue"/>
              </a:rPr>
              <a:t>na</a:t>
            </a:r>
            <a:r>
              <a:rPr lang="en-GB" sz="1200" b="0" i="0" dirty="0">
                <a:solidFill>
                  <a:srgbClr val="333333"/>
                </a:solidFill>
                <a:effectLst/>
                <a:latin typeface="Helvetica Neue"/>
              </a:rPr>
              <a:t> </a:t>
            </a:r>
            <a:r>
              <a:rPr lang="en-GB" sz="1200" b="0" i="0" dirty="0" err="1">
                <a:solidFill>
                  <a:srgbClr val="333333"/>
                </a:solidFill>
                <a:effectLst/>
                <a:latin typeface="Helvetica Neue"/>
              </a:rPr>
              <a:t>raspolaganju</a:t>
            </a:r>
            <a:r>
              <a:rPr lang="en-GB" sz="1200" b="0" i="0" dirty="0">
                <a:solidFill>
                  <a:srgbClr val="333333"/>
                </a:solidFill>
                <a:effectLst/>
                <a:latin typeface="Helvetica Neue"/>
              </a:rPr>
              <a:t>), </a:t>
            </a:r>
            <a:r>
              <a:rPr lang="en-GB" sz="1200" b="0" i="0" dirty="0" err="1">
                <a:solidFill>
                  <a:srgbClr val="333333"/>
                </a:solidFill>
                <a:effectLst/>
                <a:latin typeface="Helvetica Neue"/>
              </a:rPr>
              <a:t>i</a:t>
            </a:r>
            <a:r>
              <a:rPr lang="en-GB" sz="1200" b="0" i="0" dirty="0">
                <a:solidFill>
                  <a:srgbClr val="333333"/>
                </a:solidFill>
                <a:effectLst/>
                <a:latin typeface="Helvetica Neue"/>
              </a:rPr>
              <a:t> </a:t>
            </a:r>
            <a:r>
              <a:rPr lang="en-GB" sz="1200" b="0" i="0" dirty="0" err="1">
                <a:solidFill>
                  <a:srgbClr val="333333"/>
                </a:solidFill>
                <a:effectLst/>
                <a:latin typeface="Helvetica Neue"/>
              </a:rPr>
              <a:t>izvestite</a:t>
            </a:r>
            <a:r>
              <a:rPr lang="en-GB" sz="1200" b="0" i="0" dirty="0">
                <a:solidFill>
                  <a:srgbClr val="333333"/>
                </a:solidFill>
                <a:effectLst/>
                <a:latin typeface="Helvetica Neue"/>
              </a:rPr>
              <a:t> me o </a:t>
            </a:r>
            <a:r>
              <a:rPr lang="en-GB" sz="1200" b="0" i="0" dirty="0" err="1">
                <a:solidFill>
                  <a:srgbClr val="333333"/>
                </a:solidFill>
                <a:effectLst/>
                <a:latin typeface="Helvetica Neue"/>
              </a:rPr>
              <a:t>vašem</a:t>
            </a:r>
            <a:r>
              <a:rPr lang="en-GB" sz="1200" b="0" i="0" dirty="0">
                <a:solidFill>
                  <a:srgbClr val="333333"/>
                </a:solidFill>
                <a:effectLst/>
                <a:latin typeface="Helvetica Neue"/>
              </a:rPr>
              <a:t> </a:t>
            </a:r>
            <a:r>
              <a:rPr lang="en-GB" sz="1200" b="0" i="0" dirty="0" err="1">
                <a:solidFill>
                  <a:srgbClr val="333333"/>
                </a:solidFill>
                <a:effectLst/>
                <a:latin typeface="Helvetica Neue"/>
              </a:rPr>
              <a:t>izboru</a:t>
            </a:r>
            <a:r>
              <a:rPr lang="en-GB" sz="1200" b="0" i="0" dirty="0">
                <a:solidFill>
                  <a:srgbClr val="333333"/>
                </a:solidFill>
                <a:effectLst/>
                <a:latin typeface="Helvetica Neue"/>
              </a:rPr>
              <a:t> (</a:t>
            </a:r>
            <a:r>
              <a:rPr lang="en-GB" sz="1200" b="0" i="0" dirty="0" err="1">
                <a:solidFill>
                  <a:srgbClr val="333333"/>
                </a:solidFill>
                <a:effectLst/>
                <a:latin typeface="Helvetica Neue"/>
              </a:rPr>
              <a:t>na</a:t>
            </a:r>
            <a:r>
              <a:rPr lang="en-GB" sz="1200" b="0" i="0" dirty="0">
                <a:solidFill>
                  <a:srgbClr val="333333"/>
                </a:solidFill>
                <a:effectLst/>
                <a:latin typeface="Helvetica Neue"/>
              </a:rPr>
              <a:t> </a:t>
            </a:r>
            <a:r>
              <a:rPr lang="en-GB" sz="1200" b="0" i="0" dirty="0" err="1">
                <a:solidFill>
                  <a:srgbClr val="333333"/>
                </a:solidFill>
                <a:effectLst/>
                <a:latin typeface="Helvetica Neue"/>
              </a:rPr>
              <a:t>koje</a:t>
            </a:r>
            <a:r>
              <a:rPr lang="en-GB" sz="1200" b="0" i="0" dirty="0">
                <a:solidFill>
                  <a:srgbClr val="333333"/>
                </a:solidFill>
                <a:effectLst/>
                <a:latin typeface="Helvetica Neue"/>
              </a:rPr>
              <a:t> </a:t>
            </a:r>
            <a:r>
              <a:rPr lang="en-GB" sz="1200" b="0" i="0" dirty="0" err="1">
                <a:solidFill>
                  <a:srgbClr val="333333"/>
                </a:solidFill>
                <a:effectLst/>
                <a:latin typeface="Helvetica Neue"/>
              </a:rPr>
              <a:t>ćete</a:t>
            </a:r>
            <a:r>
              <a:rPr lang="en-GB" sz="1200" b="0" i="0" dirty="0">
                <a:solidFill>
                  <a:srgbClr val="333333"/>
                </a:solidFill>
                <a:effectLst/>
                <a:latin typeface="Helvetica Neue"/>
              </a:rPr>
              <a:t> </a:t>
            </a:r>
            <a:r>
              <a:rPr lang="en-GB" sz="1200" b="0" i="0" dirty="0" err="1">
                <a:solidFill>
                  <a:srgbClr val="333333"/>
                </a:solidFill>
                <a:effectLst/>
                <a:latin typeface="Helvetica Neue"/>
              </a:rPr>
              <a:t>načine</a:t>
            </a:r>
            <a:r>
              <a:rPr lang="en-GB" sz="1200" b="0" i="0" dirty="0">
                <a:solidFill>
                  <a:srgbClr val="333333"/>
                </a:solidFill>
                <a:effectLst/>
                <a:latin typeface="Helvetica Neue"/>
              </a:rPr>
              <a:t> </a:t>
            </a:r>
            <a:r>
              <a:rPr lang="en-GB" sz="1200" b="0" i="0" dirty="0" err="1">
                <a:solidFill>
                  <a:srgbClr val="333333"/>
                </a:solidFill>
                <a:effectLst/>
                <a:latin typeface="Helvetica Neue"/>
              </a:rPr>
              <a:t>pratiti</a:t>
            </a:r>
            <a:r>
              <a:rPr lang="en-GB" sz="1200" b="0" i="0" dirty="0">
                <a:solidFill>
                  <a:srgbClr val="333333"/>
                </a:solidFill>
                <a:effectLst/>
                <a:latin typeface="Helvetica Neue"/>
              </a:rPr>
              <a:t>). Key words : How to keep track of workout, training, Training logbook, </a:t>
            </a:r>
            <a:r>
              <a:rPr lang="en-GB" sz="1200" b="0" i="0" dirty="0" err="1">
                <a:solidFill>
                  <a:srgbClr val="333333"/>
                </a:solidFill>
                <a:effectLst/>
                <a:latin typeface="Helvetica Neue"/>
              </a:rPr>
              <a:t>workuot</a:t>
            </a:r>
            <a:r>
              <a:rPr lang="en-GB" sz="1200" b="0" i="0" dirty="0">
                <a:solidFill>
                  <a:srgbClr val="333333"/>
                </a:solidFill>
                <a:effectLst/>
                <a:latin typeface="Helvetica Neue"/>
              </a:rPr>
              <a:t> notes, measure your progress, measure your body fat, measure your heart rate... </a:t>
            </a:r>
            <a:r>
              <a:rPr lang="en-GB" sz="1200" b="0" i="0" dirty="0" err="1">
                <a:solidFill>
                  <a:srgbClr val="333333"/>
                </a:solidFill>
                <a:effectLst/>
                <a:latin typeface="Helvetica Neue"/>
              </a:rPr>
              <a:t>Potom</a:t>
            </a:r>
            <a:r>
              <a:rPr lang="en-GB" sz="1200" b="0" i="0" dirty="0">
                <a:solidFill>
                  <a:srgbClr val="333333"/>
                </a:solidFill>
                <a:effectLst/>
                <a:latin typeface="Helvetica Neue"/>
              </a:rPr>
              <a:t> </a:t>
            </a:r>
            <a:r>
              <a:rPr lang="en-GB" sz="1200" b="0" i="0" dirty="0" err="1">
                <a:solidFill>
                  <a:srgbClr val="333333"/>
                </a:solidFill>
                <a:effectLst/>
                <a:latin typeface="Helvetica Neue"/>
              </a:rPr>
              <a:t>ćete</a:t>
            </a:r>
            <a:r>
              <a:rPr lang="en-GB" sz="1200" b="0" i="0" dirty="0">
                <a:solidFill>
                  <a:srgbClr val="333333"/>
                </a:solidFill>
                <a:effectLst/>
                <a:latin typeface="Helvetica Neue"/>
              </a:rPr>
              <a:t> </a:t>
            </a:r>
            <a:r>
              <a:rPr lang="en-GB" sz="1200" b="0" i="0" dirty="0" err="1">
                <a:solidFill>
                  <a:srgbClr val="333333"/>
                </a:solidFill>
                <a:effectLst/>
                <a:latin typeface="Helvetica Neue"/>
              </a:rPr>
              <a:t>svake</a:t>
            </a:r>
            <a:r>
              <a:rPr lang="en-GB" sz="1200" b="0" i="0" dirty="0">
                <a:solidFill>
                  <a:srgbClr val="333333"/>
                </a:solidFill>
                <a:effectLst/>
                <a:latin typeface="Helvetica Neue"/>
              </a:rPr>
              <a:t> </a:t>
            </a:r>
            <a:r>
              <a:rPr lang="en-GB" sz="1200" b="0" i="0" dirty="0" err="1">
                <a:solidFill>
                  <a:srgbClr val="333333"/>
                </a:solidFill>
                <a:effectLst/>
                <a:latin typeface="Helvetica Neue"/>
              </a:rPr>
              <a:t>srede</a:t>
            </a:r>
            <a:r>
              <a:rPr lang="en-GB" sz="1200" b="0" i="0" dirty="0">
                <a:solidFill>
                  <a:srgbClr val="333333"/>
                </a:solidFill>
                <a:effectLst/>
                <a:latin typeface="Helvetica Neue"/>
              </a:rPr>
              <a:t> </a:t>
            </a:r>
            <a:r>
              <a:rPr lang="en-GB" sz="1200" b="0" i="0" dirty="0" err="1">
                <a:solidFill>
                  <a:srgbClr val="333333"/>
                </a:solidFill>
                <a:effectLst/>
                <a:latin typeface="Helvetica Neue"/>
              </a:rPr>
              <a:t>podnositi</a:t>
            </a:r>
            <a:r>
              <a:rPr lang="en-GB" sz="1200" b="0" i="0" dirty="0">
                <a:solidFill>
                  <a:srgbClr val="333333"/>
                </a:solidFill>
                <a:effectLst/>
                <a:latin typeface="Helvetica Neue"/>
              </a:rPr>
              <a:t> </a:t>
            </a:r>
            <a:r>
              <a:rPr lang="en-GB" sz="1200" b="0" i="0" dirty="0" err="1">
                <a:solidFill>
                  <a:srgbClr val="333333"/>
                </a:solidFill>
                <a:effectLst/>
                <a:latin typeface="Helvetica Neue"/>
              </a:rPr>
              <a:t>izveštaj</a:t>
            </a:r>
            <a:r>
              <a:rPr lang="en-GB" sz="1200" b="0" i="0" dirty="0">
                <a:solidFill>
                  <a:srgbClr val="333333"/>
                </a:solidFill>
                <a:effectLst/>
                <a:latin typeface="Helvetica Neue"/>
              </a:rPr>
              <a:t> </a:t>
            </a:r>
            <a:r>
              <a:rPr lang="en-GB" sz="1200" b="0" i="0" dirty="0" err="1">
                <a:solidFill>
                  <a:srgbClr val="333333"/>
                </a:solidFill>
                <a:effectLst/>
                <a:latin typeface="Helvetica Neue"/>
              </a:rPr>
              <a:t>na</a:t>
            </a:r>
            <a:r>
              <a:rPr lang="en-GB" sz="1200" b="0" i="0" dirty="0">
                <a:solidFill>
                  <a:srgbClr val="333333"/>
                </a:solidFill>
                <a:effectLst/>
                <a:latin typeface="Helvetica Neue"/>
              </a:rPr>
              <a:t> </a:t>
            </a:r>
            <a:r>
              <a:rPr lang="en-GB" sz="1200" b="0" i="0" dirty="0" err="1">
                <a:solidFill>
                  <a:srgbClr val="333333"/>
                </a:solidFill>
                <a:effectLst/>
                <a:latin typeface="Helvetica Neue"/>
              </a:rPr>
              <a:t>nedeljnom</a:t>
            </a:r>
            <a:r>
              <a:rPr lang="en-GB" sz="1200" b="0" i="0" dirty="0">
                <a:solidFill>
                  <a:srgbClr val="333333"/>
                </a:solidFill>
                <a:effectLst/>
                <a:latin typeface="Helvetica Neue"/>
              </a:rPr>
              <a:t> </a:t>
            </a:r>
            <a:r>
              <a:rPr lang="en-GB" sz="1200" b="0" i="0" dirty="0" err="1">
                <a:solidFill>
                  <a:srgbClr val="333333"/>
                </a:solidFill>
                <a:effectLst/>
                <a:latin typeface="Helvetica Neue"/>
              </a:rPr>
              <a:t>nivou</a:t>
            </a:r>
            <a:r>
              <a:rPr lang="en-GB" sz="1200" b="0" i="0" dirty="0">
                <a:solidFill>
                  <a:srgbClr val="333333"/>
                </a:solidFill>
                <a:effectLst/>
                <a:latin typeface="Helvetica Neue"/>
              </a:rPr>
              <a:t> o </a:t>
            </a:r>
            <a:r>
              <a:rPr lang="en-GB" sz="1200" b="0" i="0" dirty="0" err="1">
                <a:solidFill>
                  <a:srgbClr val="333333"/>
                </a:solidFill>
                <a:effectLst/>
                <a:latin typeface="Helvetica Neue"/>
              </a:rPr>
              <a:t>efektu</a:t>
            </a:r>
            <a:r>
              <a:rPr lang="en-GB" sz="1200" b="0" i="0" dirty="0">
                <a:solidFill>
                  <a:srgbClr val="333333"/>
                </a:solidFill>
                <a:effectLst/>
                <a:latin typeface="Helvetica Neue"/>
              </a:rPr>
              <a:t> </a:t>
            </a:r>
            <a:r>
              <a:rPr lang="en-GB" sz="1200" b="0" i="0" dirty="0" err="1">
                <a:solidFill>
                  <a:srgbClr val="333333"/>
                </a:solidFill>
                <a:effectLst/>
                <a:latin typeface="Helvetica Neue"/>
              </a:rPr>
              <a:t>treninga</a:t>
            </a:r>
            <a:r>
              <a:rPr lang="en-GB" sz="1200" b="0" i="0" dirty="0">
                <a:solidFill>
                  <a:srgbClr val="333333"/>
                </a:solidFill>
                <a:effectLst/>
                <a:latin typeface="Helvetica Neue"/>
              </a:rPr>
              <a:t>. </a:t>
            </a:r>
            <a:r>
              <a:rPr lang="en-GB" sz="1200" b="0" i="0" dirty="0" err="1">
                <a:solidFill>
                  <a:srgbClr val="333333"/>
                </a:solidFill>
                <a:effectLst/>
                <a:latin typeface="Helvetica Neue"/>
              </a:rPr>
              <a:t>Značio</a:t>
            </a:r>
            <a:r>
              <a:rPr lang="en-GB" sz="1200" b="0" i="0" dirty="0">
                <a:solidFill>
                  <a:srgbClr val="333333"/>
                </a:solidFill>
                <a:effectLst/>
                <a:latin typeface="Helvetica Neue"/>
              </a:rPr>
              <a:t> bi </a:t>
            </a:r>
            <a:r>
              <a:rPr lang="en-GB" sz="1200" b="0" i="0" dirty="0" err="1">
                <a:solidFill>
                  <a:srgbClr val="333333"/>
                </a:solidFill>
                <a:effectLst/>
                <a:latin typeface="Helvetica Neue"/>
              </a:rPr>
              <a:t>i</a:t>
            </a:r>
            <a:r>
              <a:rPr lang="en-GB" sz="1200" b="0" i="0" dirty="0">
                <a:solidFill>
                  <a:srgbClr val="333333"/>
                </a:solidFill>
                <a:effectLst/>
                <a:latin typeface="Helvetica Neue"/>
              </a:rPr>
              <a:t> </a:t>
            </a:r>
            <a:r>
              <a:rPr lang="en-GB" sz="1200" b="0" i="0" dirty="0" err="1">
                <a:solidFill>
                  <a:srgbClr val="333333"/>
                </a:solidFill>
                <a:effectLst/>
                <a:latin typeface="Helvetica Neue"/>
              </a:rPr>
              <a:t>neki</a:t>
            </a:r>
            <a:r>
              <a:rPr lang="en-GB" sz="1200" b="0" i="0" dirty="0">
                <a:solidFill>
                  <a:srgbClr val="333333"/>
                </a:solidFill>
                <a:effectLst/>
                <a:latin typeface="Helvetica Neue"/>
              </a:rPr>
              <a:t> </a:t>
            </a:r>
            <a:r>
              <a:rPr lang="en-GB" sz="1200" b="0" i="0" dirty="0" err="1">
                <a:solidFill>
                  <a:srgbClr val="333333"/>
                </a:solidFill>
                <a:effectLst/>
                <a:latin typeface="Helvetica Neue"/>
              </a:rPr>
              <a:t>dokaz</a:t>
            </a:r>
            <a:r>
              <a:rPr lang="en-GB" sz="1200" b="0" i="0" dirty="0">
                <a:solidFill>
                  <a:srgbClr val="333333"/>
                </a:solidFill>
                <a:effectLst/>
                <a:latin typeface="Helvetica Neue"/>
              </a:rPr>
              <a:t> o </a:t>
            </a:r>
            <a:r>
              <a:rPr lang="en-GB" sz="1200" b="0" i="0" dirty="0" err="1">
                <a:solidFill>
                  <a:srgbClr val="333333"/>
                </a:solidFill>
                <a:effectLst/>
                <a:latin typeface="Helvetica Neue"/>
              </a:rPr>
              <a:t>vežbanju</a:t>
            </a:r>
            <a:r>
              <a:rPr lang="en-GB" sz="1200" b="0" i="0" dirty="0">
                <a:solidFill>
                  <a:srgbClr val="333333"/>
                </a:solidFill>
                <a:effectLst/>
                <a:latin typeface="Helvetica Neue"/>
              </a:rPr>
              <a:t>, </a:t>
            </a:r>
            <a:r>
              <a:rPr lang="en-GB" sz="1200" b="0" i="0" dirty="0" err="1">
                <a:solidFill>
                  <a:srgbClr val="333333"/>
                </a:solidFill>
                <a:effectLst/>
                <a:latin typeface="Helvetica Neue"/>
              </a:rPr>
              <a:t>tipa</a:t>
            </a:r>
            <a:r>
              <a:rPr lang="en-GB" sz="1200" b="0" i="0" dirty="0">
                <a:solidFill>
                  <a:srgbClr val="333333"/>
                </a:solidFill>
                <a:effectLst/>
                <a:latin typeface="Helvetica Neue"/>
              </a:rPr>
              <a:t> </a:t>
            </a:r>
            <a:r>
              <a:rPr lang="en-GB" sz="1200" b="0" i="0" dirty="0" err="1">
                <a:solidFill>
                  <a:srgbClr val="333333"/>
                </a:solidFill>
                <a:effectLst/>
                <a:latin typeface="Helvetica Neue"/>
              </a:rPr>
              <a:t>fotka</a:t>
            </a:r>
            <a:r>
              <a:rPr lang="en-GB" sz="1200" b="0" i="0" dirty="0">
                <a:solidFill>
                  <a:srgbClr val="333333"/>
                </a:solidFill>
                <a:effectLst/>
                <a:latin typeface="Helvetica Neue"/>
              </a:rPr>
              <a:t> </a:t>
            </a:r>
            <a:r>
              <a:rPr lang="en-GB" sz="1200" b="0" i="0" dirty="0" err="1">
                <a:solidFill>
                  <a:srgbClr val="333333"/>
                </a:solidFill>
                <a:effectLst/>
                <a:latin typeface="Helvetica Neue"/>
              </a:rPr>
              <a:t>na</a:t>
            </a:r>
            <a:r>
              <a:rPr lang="en-GB" sz="1200" b="0" i="0" dirty="0">
                <a:solidFill>
                  <a:srgbClr val="333333"/>
                </a:solidFill>
                <a:effectLst/>
                <a:latin typeface="Helvetica Neue"/>
              </a:rPr>
              <a:t> </a:t>
            </a:r>
            <a:r>
              <a:rPr lang="en-GB" sz="1200" b="0" i="0" dirty="0" err="1">
                <a:solidFill>
                  <a:srgbClr val="333333"/>
                </a:solidFill>
                <a:effectLst/>
                <a:latin typeface="Helvetica Neue"/>
              </a:rPr>
              <a:t>kraju</a:t>
            </a:r>
            <a:r>
              <a:rPr lang="en-GB" sz="1200" b="0" i="0" dirty="0">
                <a:solidFill>
                  <a:srgbClr val="333333"/>
                </a:solidFill>
                <a:effectLst/>
                <a:latin typeface="Helvetica Neue"/>
              </a:rPr>
              <a:t> </a:t>
            </a:r>
            <a:r>
              <a:rPr lang="en-GB" sz="1200" b="0" i="0" dirty="0" err="1">
                <a:solidFill>
                  <a:srgbClr val="333333"/>
                </a:solidFill>
                <a:effectLst/>
                <a:latin typeface="Helvetica Neue"/>
              </a:rPr>
              <a:t>treninga</a:t>
            </a:r>
            <a:r>
              <a:rPr lang="en-GB" sz="1200" b="0" i="0" dirty="0">
                <a:solidFill>
                  <a:srgbClr val="333333"/>
                </a:solidFill>
                <a:effectLst/>
                <a:latin typeface="Helvetica Neue"/>
              </a:rPr>
              <a:t>, </a:t>
            </a:r>
            <a:r>
              <a:rPr lang="en-GB" sz="1200" b="0" i="0" dirty="0" err="1">
                <a:solidFill>
                  <a:srgbClr val="333333"/>
                </a:solidFill>
                <a:effectLst/>
                <a:latin typeface="Helvetica Neue"/>
              </a:rPr>
              <a:t>snimak</a:t>
            </a:r>
            <a:r>
              <a:rPr lang="en-GB" sz="1200" b="0" i="0" dirty="0">
                <a:solidFill>
                  <a:srgbClr val="333333"/>
                </a:solidFill>
                <a:effectLst/>
                <a:latin typeface="Helvetica Neue"/>
              </a:rPr>
              <a:t> </a:t>
            </a:r>
            <a:r>
              <a:rPr lang="en-GB" sz="1200" b="0" i="0" dirty="0" err="1">
                <a:solidFill>
                  <a:srgbClr val="333333"/>
                </a:solidFill>
                <a:effectLst/>
                <a:latin typeface="Helvetica Neue"/>
              </a:rPr>
              <a:t>treninga</a:t>
            </a:r>
            <a:r>
              <a:rPr lang="en-GB" sz="1200" b="0" i="0" dirty="0">
                <a:solidFill>
                  <a:srgbClr val="333333"/>
                </a:solidFill>
                <a:effectLst/>
                <a:latin typeface="Helvetica Neue"/>
              </a:rPr>
              <a:t> </a:t>
            </a:r>
            <a:r>
              <a:rPr lang="en-GB" sz="1200" b="0" i="0" dirty="0" err="1">
                <a:solidFill>
                  <a:srgbClr val="333333"/>
                </a:solidFill>
                <a:effectLst/>
                <a:latin typeface="Helvetica Neue"/>
              </a:rPr>
              <a:t>i</a:t>
            </a:r>
            <a:r>
              <a:rPr lang="en-GB" sz="1200" b="0" i="0" dirty="0">
                <a:solidFill>
                  <a:srgbClr val="333333"/>
                </a:solidFill>
                <a:effectLst/>
                <a:latin typeface="Helvetica Neue"/>
              </a:rPr>
              <a:t> sl... </a:t>
            </a:r>
            <a:r>
              <a:rPr lang="en-GB" sz="1200" b="0" i="0" dirty="0" err="1">
                <a:solidFill>
                  <a:srgbClr val="333333"/>
                </a:solidFill>
                <a:effectLst/>
                <a:latin typeface="Helvetica Neue"/>
              </a:rPr>
              <a:t>Ostanite</a:t>
            </a:r>
            <a:r>
              <a:rPr lang="en-GB" sz="1200" b="0" i="0" dirty="0">
                <a:solidFill>
                  <a:srgbClr val="333333"/>
                </a:solidFill>
                <a:effectLst/>
                <a:latin typeface="Helvetica Neue"/>
              </a:rPr>
              <a:t> </a:t>
            </a:r>
            <a:r>
              <a:rPr lang="en-GB" sz="1200" b="0" i="0" dirty="0" err="1">
                <a:solidFill>
                  <a:srgbClr val="333333"/>
                </a:solidFill>
                <a:effectLst/>
                <a:latin typeface="Helvetica Neue"/>
              </a:rPr>
              <a:t>zdravo</a:t>
            </a:r>
            <a:r>
              <a:rPr lang="en-GB" sz="1200" b="0" i="0" dirty="0">
                <a:solidFill>
                  <a:srgbClr val="333333"/>
                </a:solidFill>
                <a:effectLst/>
                <a:latin typeface="Helvetica Neue"/>
              </a:rPr>
              <a:t>, </a:t>
            </a:r>
            <a:r>
              <a:rPr lang="en-GB" sz="1200" b="0" i="0" dirty="0" err="1">
                <a:solidFill>
                  <a:srgbClr val="333333"/>
                </a:solidFill>
                <a:effectLst/>
                <a:latin typeface="Helvetica Neue"/>
              </a:rPr>
              <a:t>ostanite</a:t>
            </a:r>
            <a:r>
              <a:rPr lang="en-GB" sz="1200" b="0" i="0" dirty="0">
                <a:solidFill>
                  <a:srgbClr val="333333"/>
                </a:solidFill>
                <a:effectLst/>
                <a:latin typeface="Helvetica Neue"/>
              </a:rPr>
              <a:t> u </a:t>
            </a:r>
            <a:r>
              <a:rPr lang="en-GB" sz="1200" b="0" i="0" dirty="0" err="1">
                <a:solidFill>
                  <a:srgbClr val="333333"/>
                </a:solidFill>
                <a:effectLst/>
                <a:latin typeface="Helvetica Neue"/>
              </a:rPr>
              <a:t>kući</a:t>
            </a:r>
            <a:r>
              <a:rPr lang="en-GB" sz="1200" b="0" i="0" dirty="0">
                <a:solidFill>
                  <a:srgbClr val="333333"/>
                </a:solidFill>
                <a:effectLst/>
                <a:latin typeface="Helvetica Neue"/>
              </a:rPr>
              <a:t>!</a:t>
            </a:r>
          </a:p>
        </p:txBody>
      </p:sp>
      <p:pic>
        <p:nvPicPr>
          <p:cNvPr id="6" name="Content Placeholder 5">
            <a:extLst>
              <a:ext uri="{FF2B5EF4-FFF2-40B4-BE49-F238E27FC236}">
                <a16:creationId xmlns:a16="http://schemas.microsoft.com/office/drawing/2014/main" id="{15ECE1C6-9554-45C5-9953-C88BD7A1ECC1}"/>
              </a:ext>
            </a:extLst>
          </p:cNvPr>
          <p:cNvPicPr>
            <a:picLocks noChangeAspect="1"/>
          </p:cNvPicPr>
          <p:nvPr/>
        </p:nvPicPr>
        <p:blipFill rotWithShape="1">
          <a:blip r:embed="rId3"/>
          <a:srcRect l="29970" t="23496" r="34451" b="28415"/>
          <a:stretch/>
        </p:blipFill>
        <p:spPr>
          <a:xfrm>
            <a:off x="8540886" y="2723745"/>
            <a:ext cx="3651114" cy="2461639"/>
          </a:xfrm>
          <a:prstGeom prst="rect">
            <a:avLst/>
          </a:prstGeom>
        </p:spPr>
      </p:pic>
      <p:pic>
        <p:nvPicPr>
          <p:cNvPr id="7" name="Picture 6">
            <a:extLst>
              <a:ext uri="{FF2B5EF4-FFF2-40B4-BE49-F238E27FC236}">
                <a16:creationId xmlns:a16="http://schemas.microsoft.com/office/drawing/2014/main" id="{98957678-5A25-4717-90FA-A977B66DCE04}"/>
              </a:ext>
            </a:extLst>
          </p:cNvPr>
          <p:cNvPicPr>
            <a:picLocks noChangeAspect="1"/>
          </p:cNvPicPr>
          <p:nvPr/>
        </p:nvPicPr>
        <p:blipFill rotWithShape="1">
          <a:blip r:embed="rId4"/>
          <a:srcRect l="34330" t="49975" r="17249" b="25911"/>
          <a:stretch/>
        </p:blipFill>
        <p:spPr>
          <a:xfrm>
            <a:off x="4030" y="4779287"/>
            <a:ext cx="5622587" cy="1975328"/>
          </a:xfrm>
          <a:prstGeom prst="rect">
            <a:avLst/>
          </a:prstGeom>
        </p:spPr>
      </p:pic>
      <p:pic>
        <p:nvPicPr>
          <p:cNvPr id="8" name="Picture 7">
            <a:extLst>
              <a:ext uri="{FF2B5EF4-FFF2-40B4-BE49-F238E27FC236}">
                <a16:creationId xmlns:a16="http://schemas.microsoft.com/office/drawing/2014/main" id="{24ED6778-2B37-4047-98D7-BB0269302DF6}"/>
              </a:ext>
            </a:extLst>
          </p:cNvPr>
          <p:cNvPicPr>
            <a:picLocks noChangeAspect="1"/>
          </p:cNvPicPr>
          <p:nvPr/>
        </p:nvPicPr>
        <p:blipFill rotWithShape="1">
          <a:blip r:embed="rId5"/>
          <a:srcRect l="34562" t="50000" r="16108" b="17363"/>
          <a:stretch/>
        </p:blipFill>
        <p:spPr>
          <a:xfrm>
            <a:off x="5706358" y="4922196"/>
            <a:ext cx="6485642" cy="1935804"/>
          </a:xfrm>
          <a:prstGeom prst="rect">
            <a:avLst/>
          </a:prstGeom>
        </p:spPr>
      </p:pic>
    </p:spTree>
    <p:extLst>
      <p:ext uri="{BB962C8B-B14F-4D97-AF65-F5344CB8AC3E}">
        <p14:creationId xmlns:p14="http://schemas.microsoft.com/office/powerpoint/2010/main" val="428036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6B74-DDE5-453A-A542-627D881FAFFB}"/>
              </a:ext>
            </a:extLst>
          </p:cNvPr>
          <p:cNvSpPr>
            <a:spLocks noGrp="1"/>
          </p:cNvSpPr>
          <p:nvPr>
            <p:ph type="title"/>
          </p:nvPr>
        </p:nvSpPr>
        <p:spPr>
          <a:xfrm rot="10800000" flipV="1">
            <a:off x="2238081" y="98741"/>
            <a:ext cx="7475456" cy="410969"/>
          </a:xfrm>
        </p:spPr>
        <p:txBody>
          <a:bodyPr>
            <a:normAutofit fontScale="90000"/>
          </a:bodyPr>
          <a:lstStyle/>
          <a:p>
            <a:r>
              <a:rPr lang="sr-Cyrl-RS" dirty="0">
                <a:solidFill>
                  <a:schemeClr val="accent1">
                    <a:lumMod val="75000"/>
                  </a:schemeClr>
                </a:solidFill>
              </a:rPr>
              <a:t>Пример</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DE6F48B6-162D-4E61-9C3E-826C6672A2DB}"/>
              </a:ext>
            </a:extLst>
          </p:cNvPr>
          <p:cNvSpPr>
            <a:spLocks noGrp="1"/>
          </p:cNvSpPr>
          <p:nvPr>
            <p:ph idx="1"/>
          </p:nvPr>
        </p:nvSpPr>
        <p:spPr>
          <a:xfrm>
            <a:off x="1917859" y="77822"/>
            <a:ext cx="8596668" cy="3990186"/>
          </a:xfrm>
        </p:spPr>
        <p:txBody>
          <a:bodyPr>
            <a:normAutofit fontScale="55000" lnSpcReduction="20000"/>
          </a:bodyPr>
          <a:lstStyle/>
          <a:p>
            <a:pPr marL="0" indent="0" algn="ctr" rtl="0" fontAlgn="base">
              <a:buNone/>
            </a:pPr>
            <a:endParaRPr lang="en-US" b="0" i="0" dirty="0">
              <a:solidFill>
                <a:srgbClr val="000000"/>
              </a:solidFill>
              <a:effectLst/>
              <a:latin typeface="Segoe UI" panose="020B0502040204020203" pitchFamily="34" charset="0"/>
            </a:endParaRPr>
          </a:p>
          <a:p>
            <a:pPr marL="0" indent="0" algn="ctr" rtl="0" fontAlgn="base">
              <a:buNone/>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rtl="0" fontAlgn="base"/>
            <a:r>
              <a:rPr lang="ru-RU" sz="2200" b="0" i="0" dirty="0">
                <a:solidFill>
                  <a:srgbClr val="000000"/>
                </a:solidFill>
                <a:effectLst/>
                <a:latin typeface="Arial" panose="020B0604020202020204" pitchFamily="34" charset="0"/>
                <a:cs typeface="Arial" panose="020B0604020202020204" pitchFamily="34" charset="0"/>
              </a:rPr>
              <a:t>Направила сам табелу у којој ћу сваке суботе, након мерења истог ујутра, уписивати податке. Тако ћу увек лако моћи да израчунам средње вредност, као и било шта друго, табела је прегледна, а могу јој приступити и преко телефона, што много убрзава процес уноса података. </a:t>
            </a:r>
          </a:p>
          <a:p>
            <a:pPr rtl="0" fontAlgn="base"/>
            <a:r>
              <a:rPr lang="ru-RU" sz="2200" b="0" i="0" dirty="0">
                <a:solidFill>
                  <a:srgbClr val="000000"/>
                </a:solidFill>
                <a:effectLst/>
                <a:latin typeface="Arial" panose="020B0604020202020204" pitchFamily="34" charset="0"/>
                <a:cs typeface="Arial" panose="020B0604020202020204" pitchFamily="34" charset="0"/>
              </a:rPr>
              <a:t>У табели се налази простор за све параметре, зато што тренутно имам довољно времена за бележење и праћење свега. Временом ћу видети који су то најлакши и највидљивији начини за праћење ефекта тренинга, па ћу наставити само са њима.</a:t>
            </a:r>
            <a:r>
              <a:rPr lang="sr-Cyrl-RS" sz="2200" dirty="0">
                <a:solidFill>
                  <a:srgbClr val="000000"/>
                </a:solidFill>
                <a:latin typeface="Arial" panose="020B0604020202020204" pitchFamily="34" charset="0"/>
                <a:cs typeface="Arial" panose="020B0604020202020204" pitchFamily="34" charset="0"/>
              </a:rPr>
              <a:t> Линк до табеле</a:t>
            </a:r>
            <a:r>
              <a:rPr lang="en-US" sz="2200" b="0" i="0" dirty="0">
                <a:solidFill>
                  <a:srgbClr val="000000"/>
                </a:solidFill>
                <a:effectLst/>
                <a:latin typeface="Calibri" panose="020F0502020204030204" pitchFamily="34" charset="0"/>
              </a:rPr>
              <a:t>: </a:t>
            </a:r>
            <a:r>
              <a:rPr lang="en-US" sz="2200" b="0" i="0" u="sng" strike="noStrike" dirty="0">
                <a:solidFill>
                  <a:srgbClr val="0563C1"/>
                </a:solidFill>
                <a:effectLst/>
                <a:latin typeface="Calibri" panose="020F0502020204030204" pitchFamily="34" charset="0"/>
                <a:hlinkClick r:id="rId2"/>
              </a:rPr>
              <a:t>https://docs.google.com/spreadsheets/d/1ZoYpSiSR2lRVo0KPjxFvZN_16ePOPUxAlVBfF3kKA1Q/edit?usp=sharing</a:t>
            </a:r>
            <a:r>
              <a:rPr lang="en-US" sz="2200" b="0" i="0" dirty="0">
                <a:solidFill>
                  <a:srgbClr val="000000"/>
                </a:solidFill>
                <a:effectLst/>
                <a:latin typeface="Calibri" panose="020F0502020204030204" pitchFamily="34" charset="0"/>
              </a:rPr>
              <a:t> </a:t>
            </a:r>
            <a:endParaRPr lang="en-US" sz="2200" b="0" i="0" dirty="0">
              <a:solidFill>
                <a:srgbClr val="000000"/>
              </a:solidFill>
              <a:effectLst/>
              <a:latin typeface="Segoe UI" panose="020B0502040204020203" pitchFamily="34" charset="0"/>
            </a:endParaRPr>
          </a:p>
          <a:p>
            <a:pPr rtl="0" fontAlgn="base"/>
            <a:r>
              <a:rPr lang="ru-RU" sz="2200" b="0" i="0" dirty="0">
                <a:solidFill>
                  <a:srgbClr val="000000"/>
                </a:solidFill>
                <a:effectLst/>
                <a:latin typeface="Arial" panose="020B0604020202020204" pitchFamily="34" charset="0"/>
                <a:cs typeface="Arial" panose="020B0604020202020204" pitchFamily="34" charset="0"/>
              </a:rPr>
              <a:t>Кликом на линк у сваком тренутку видљиве су промене направљене у табели (нови унос и сл.) </a:t>
            </a:r>
          </a:p>
          <a:p>
            <a:pPr rtl="0" fontAlgn="base"/>
            <a:r>
              <a:rPr lang="ru-RU" sz="2200" b="0" i="0" dirty="0">
                <a:solidFill>
                  <a:srgbClr val="000000"/>
                </a:solidFill>
                <a:effectLst/>
                <a:latin typeface="Arial" panose="020B0604020202020204" pitchFamily="34" charset="0"/>
                <a:cs typeface="Arial" panose="020B0604020202020204" pitchFamily="34" charset="0"/>
              </a:rPr>
              <a:t> Питања: </a:t>
            </a:r>
          </a:p>
          <a:p>
            <a:pPr rtl="0" fontAlgn="base"/>
            <a:r>
              <a:rPr lang="ru-RU" sz="2200" b="0" i="0" dirty="0">
                <a:solidFill>
                  <a:srgbClr val="000000"/>
                </a:solidFill>
                <a:effectLst/>
                <a:latin typeface="Arial" panose="020B0604020202020204" pitchFamily="34" charset="0"/>
                <a:cs typeface="Arial" panose="020B0604020202020204" pitchFamily="34" charset="0"/>
              </a:rPr>
              <a:t>Имам сат који ми мери пулс кад год га носим, па је моје питање коју вредност уписујем, односно пратим? Да ли је то вредност увек у одређеном делу дана, док одмарам, после тренинга, у току тренинга…? </a:t>
            </a:r>
          </a:p>
          <a:p>
            <a:pPr rtl="0" fontAlgn="base"/>
            <a:r>
              <a:rPr lang="ru-RU" sz="2200" b="0" i="0" dirty="0">
                <a:solidFill>
                  <a:srgbClr val="000000"/>
                </a:solidFill>
                <a:effectLst/>
                <a:latin typeface="Arial" panose="020B0604020202020204" pitchFamily="34" charset="0"/>
                <a:cs typeface="Arial" panose="020B0604020202020204" pitchFamily="34" charset="0"/>
              </a:rPr>
              <a:t>Како мерим дебљину кожног набора? </a:t>
            </a:r>
          </a:p>
          <a:p>
            <a:pPr rtl="0" fontAlgn="base"/>
            <a:r>
              <a:rPr lang="ru-RU" sz="2200" b="0" i="0" dirty="0">
                <a:solidFill>
                  <a:srgbClr val="000000"/>
                </a:solidFill>
                <a:effectLst/>
                <a:latin typeface="Arial" panose="020B0604020202020204" pitchFamily="34" charset="0"/>
                <a:cs typeface="Arial" panose="020B0604020202020204" pitchFamily="34" charset="0"/>
              </a:rPr>
              <a:t> Подсетник: </a:t>
            </a:r>
          </a:p>
          <a:p>
            <a:pPr rtl="0" fontAlgn="base"/>
            <a:r>
              <a:rPr lang="ru-RU" sz="2200" b="0" i="0" dirty="0">
                <a:solidFill>
                  <a:srgbClr val="000000"/>
                </a:solidFill>
                <a:effectLst/>
                <a:latin typeface="Arial" panose="020B0604020202020204" pitchFamily="34" charset="0"/>
                <a:cs typeface="Arial" panose="020B0604020202020204" pitchFamily="34" charset="0"/>
              </a:rPr>
              <a:t>*Направити план ТЕСТ ТРЕНИНГА – кратак (иницијално не дуже од 15 минута), основне вежбе, динамичан, високог интензитета; урадити га дан пре првог мерења у месецу; увек да буде исти, а мерити време за које се одради (праћење кондиције). </a:t>
            </a:r>
            <a:endParaRPr lang="en-GB" dirty="0"/>
          </a:p>
        </p:txBody>
      </p:sp>
      <p:sp>
        <p:nvSpPr>
          <p:cNvPr id="9" name="TextBox 8">
            <a:extLst>
              <a:ext uri="{FF2B5EF4-FFF2-40B4-BE49-F238E27FC236}">
                <a16:creationId xmlns:a16="http://schemas.microsoft.com/office/drawing/2014/main" id="{9CF50A67-3CDA-444C-B795-F5C9FA5E0A70}"/>
              </a:ext>
            </a:extLst>
          </p:cNvPr>
          <p:cNvSpPr txBox="1"/>
          <p:nvPr/>
        </p:nvSpPr>
        <p:spPr>
          <a:xfrm>
            <a:off x="6216193" y="4224632"/>
            <a:ext cx="6094428"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200" b="0" i="0" u="none" strike="noStrike" cap="none" normalizeH="0" baseline="0" dirty="0">
                <a:ln>
                  <a:noFill/>
                </a:ln>
                <a:solidFill>
                  <a:schemeClr val="tx1"/>
                </a:solidFill>
                <a:effectLst/>
                <a:latin typeface="Arial" panose="020B0604020202020204" pitchFamily="34" charset="0"/>
              </a:rPr>
              <a:t>Драга Јелена, Као што си ме већ и навикла - бриљантно си урадила задатак.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200" b="0" i="0" u="none" strike="noStrike" cap="none" normalizeH="0" baseline="0" dirty="0">
                <a:ln>
                  <a:noFill/>
                </a:ln>
                <a:solidFill>
                  <a:schemeClr val="tx1"/>
                </a:solidFill>
                <a:effectLst/>
                <a:latin typeface="Arial" panose="020B0604020202020204" pitchFamily="34" charset="0"/>
              </a:rPr>
              <a:t>Табела је феноменална, свака част.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200" b="0" i="0" u="none" strike="noStrike" cap="none" normalizeH="0" baseline="0" dirty="0">
                <a:ln>
                  <a:noFill/>
                </a:ln>
                <a:solidFill>
                  <a:schemeClr val="tx1"/>
                </a:solidFill>
                <a:effectLst/>
                <a:latin typeface="Arial" panose="020B0604020202020204" pitchFamily="34" charset="0"/>
              </a:rPr>
              <a:t>Што се тиче твојих питања: Пулс ћеш мерити пре и након одрађене вежбе у твом случају табате. Значи када одрадиш прву табату одмах након последње вежбе измериш пулс, типа после 15-ак секунди као и пре почетка наредне табате. Можда би требала мало да повећаш паузу између табата, види сама, можда бар на минут ипо.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200" b="0" i="0" u="none" strike="noStrike" cap="none" normalizeH="0" baseline="0" dirty="0">
                <a:ln>
                  <a:noFill/>
                </a:ln>
                <a:solidFill>
                  <a:schemeClr val="tx1"/>
                </a:solidFill>
                <a:effectLst/>
                <a:latin typeface="Arial" panose="020B0604020202020204" pitchFamily="34" charset="0"/>
              </a:rPr>
              <a:t>Што се тиче мерења кожних набора, постоји једна справица за то-послаћу ти линк, мада постоје неке сличне справице које обично тате имају у алату зове се шублер, мада ти можда падне још нешто напамет када погледас видео. Кожне наборе као и обиме и телесну тежину мериш једном недељно. Срдачан поздрав.</a:t>
            </a:r>
            <a:r>
              <a:rPr kumimoji="0" lang="en-US" altLang="en-US" sz="1200" b="1" i="0" u="none" strike="noStrike" cap="none" normalizeH="0" baseline="0" dirty="0">
                <a:ln>
                  <a:noFill/>
                </a:ln>
                <a:solidFill>
                  <a:srgbClr val="3E4253"/>
                </a:solidFill>
                <a:effectLst/>
                <a:latin typeface="Helvetica Neue"/>
                <a:hlinkClick r:id="rId3"/>
              </a:rPr>
              <a:t>verywellfit.com</a:t>
            </a:r>
            <a:endParaRPr kumimoji="0" lang="en-US" altLang="en-US" sz="1200" b="0" i="0" u="none" strike="noStrike" cap="none" normalizeH="0" baseline="0" dirty="0">
              <a:ln>
                <a:noFill/>
              </a:ln>
              <a:solidFill>
                <a:schemeClr val="tx1"/>
              </a:solidFill>
              <a:effectLst/>
            </a:endParaRPr>
          </a:p>
        </p:txBody>
      </p:sp>
      <p:pic>
        <p:nvPicPr>
          <p:cNvPr id="10" name="Picture 9">
            <a:extLst>
              <a:ext uri="{FF2B5EF4-FFF2-40B4-BE49-F238E27FC236}">
                <a16:creationId xmlns:a16="http://schemas.microsoft.com/office/drawing/2014/main" id="{D4F4D789-DE34-4FC7-B755-6FB3A92B7515}"/>
              </a:ext>
            </a:extLst>
          </p:cNvPr>
          <p:cNvPicPr>
            <a:picLocks noChangeAspect="1"/>
          </p:cNvPicPr>
          <p:nvPr/>
        </p:nvPicPr>
        <p:blipFill rotWithShape="1">
          <a:blip r:embed="rId4"/>
          <a:srcRect l="13829" t="19794" r="14407" b="14364"/>
          <a:stretch/>
        </p:blipFill>
        <p:spPr>
          <a:xfrm>
            <a:off x="266106" y="3918298"/>
            <a:ext cx="5829894" cy="2861880"/>
          </a:xfrm>
          <a:prstGeom prst="rect">
            <a:avLst/>
          </a:prstGeom>
        </p:spPr>
      </p:pic>
    </p:spTree>
    <p:extLst>
      <p:ext uri="{BB962C8B-B14F-4D97-AF65-F5344CB8AC3E}">
        <p14:creationId xmlns:p14="http://schemas.microsoft.com/office/powerpoint/2010/main" val="168780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D608-A765-4998-8A0A-E5D2A774235B}"/>
              </a:ext>
            </a:extLst>
          </p:cNvPr>
          <p:cNvSpPr>
            <a:spLocks noGrp="1"/>
          </p:cNvSpPr>
          <p:nvPr>
            <p:ph type="title"/>
          </p:nvPr>
        </p:nvSpPr>
        <p:spPr>
          <a:xfrm>
            <a:off x="1086643" y="9728"/>
            <a:ext cx="10018713" cy="681087"/>
          </a:xfrm>
        </p:spPr>
        <p:txBody>
          <a:bodyPr>
            <a:normAutofit fontScale="90000"/>
          </a:bodyPr>
          <a:lstStyle/>
          <a:p>
            <a:r>
              <a:rPr lang="sr-Cyrl-RS" dirty="0">
                <a:solidFill>
                  <a:schemeClr val="accent1">
                    <a:lumMod val="75000"/>
                  </a:schemeClr>
                </a:solidFill>
              </a:rPr>
              <a:t>Праћење ефекта вежбања</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7FBFC16E-0046-4EC6-9EAD-37B9AB108CC9}"/>
              </a:ext>
            </a:extLst>
          </p:cNvPr>
          <p:cNvSpPr>
            <a:spLocks noGrp="1"/>
          </p:cNvSpPr>
          <p:nvPr>
            <p:ph idx="1"/>
          </p:nvPr>
        </p:nvSpPr>
        <p:spPr>
          <a:xfrm>
            <a:off x="1378473" y="902569"/>
            <a:ext cx="10018713" cy="3124201"/>
          </a:xfrm>
        </p:spPr>
        <p:txBody>
          <a:bodyPr>
            <a:normAutofit fontScale="92500" lnSpcReduction="20000"/>
          </a:bodyPr>
          <a:lstStyle/>
          <a:p>
            <a:r>
              <a:rPr lang="ru-RU" sz="1800" dirty="0">
                <a:effectLst/>
                <a:latin typeface="Open Sans" panose="020B0606030504020204" pitchFamily="34" charset="0"/>
                <a:ea typeface="Calibri" panose="020F0502020204030204" pitchFamily="34" charset="0"/>
                <a:cs typeface="Times New Roman" panose="02020603050405020304" pitchFamily="18" charset="0"/>
              </a:rPr>
              <a:t>Након што су сви ученици дефинисали начине праћења (мерење пулса, опоравка, телесне тежине, обима мишића, кожних набора, броја понављања у временском интервалу, субјективни осећај, тест тренинг итд), кренули смо са вежбањем и праћењем ефекта на недељном нивоу. Праћење се евидентирало на разне начине неки од њих су табеле, фотографије, снимци, текстуални извештаји, свако на начин који му је пријао. </a:t>
            </a:r>
          </a:p>
          <a:p>
            <a:r>
              <a:rPr lang="ru-RU" sz="1800" dirty="0">
                <a:effectLst/>
                <a:latin typeface="Open Sans" panose="020B0606030504020204" pitchFamily="34" charset="0"/>
                <a:ea typeface="Calibri" panose="020F0502020204030204" pitchFamily="34" charset="0"/>
                <a:cs typeface="Times New Roman" panose="02020603050405020304" pitchFamily="18" charset="0"/>
              </a:rPr>
              <a:t>Анализом резултата мерења изводили смо разне закључке неки од њих су: </a:t>
            </a:r>
          </a:p>
          <a:p>
            <a:r>
              <a:rPr lang="ru-RU" sz="1800" dirty="0">
                <a:effectLst/>
                <a:latin typeface="Open Sans" panose="020B0606030504020204" pitchFamily="34" charset="0"/>
                <a:ea typeface="Calibri" panose="020F0502020204030204" pitchFamily="34" charset="0"/>
                <a:cs typeface="Times New Roman" panose="02020603050405020304" pitchFamily="18" charset="0"/>
              </a:rPr>
              <a:t>неадекватно / адекватно испланирано вежбање, </a:t>
            </a:r>
          </a:p>
          <a:p>
            <a:r>
              <a:rPr lang="ru-RU" sz="1800" dirty="0">
                <a:effectLst/>
                <a:latin typeface="Open Sans" panose="020B0606030504020204" pitchFamily="34" charset="0"/>
                <a:ea typeface="Calibri" panose="020F0502020204030204" pitchFamily="34" charset="0"/>
                <a:cs typeface="Times New Roman" panose="02020603050405020304" pitchFamily="18" charset="0"/>
              </a:rPr>
              <a:t>вежбање остварује / не остварује резултате као што је замишљено, представљено на видеу или у литератури коју смо користили, </a:t>
            </a:r>
          </a:p>
          <a:p>
            <a:r>
              <a:rPr lang="ru-RU" sz="1800" dirty="0">
                <a:effectLst/>
                <a:latin typeface="Open Sans" panose="020B0606030504020204" pitchFamily="34" charset="0"/>
                <a:ea typeface="Calibri" panose="020F0502020204030204" pitchFamily="34" charset="0"/>
                <a:cs typeface="Times New Roman" panose="02020603050405020304" pitchFamily="18" charset="0"/>
              </a:rPr>
              <a:t>вежбање се изводи / не изводи по плану, </a:t>
            </a:r>
          </a:p>
          <a:p>
            <a:r>
              <a:rPr lang="ru-RU" sz="1800" dirty="0">
                <a:effectLst/>
                <a:latin typeface="Open Sans" panose="020B0606030504020204" pitchFamily="34" charset="0"/>
                <a:ea typeface="Calibri" panose="020F0502020204030204" pitchFamily="34" charset="0"/>
                <a:cs typeface="Times New Roman" panose="02020603050405020304" pitchFamily="18" charset="0"/>
              </a:rPr>
              <a:t>вежбање у одређеном периоду даје највеће ефекте итд.</a:t>
            </a:r>
          </a:p>
          <a:p>
            <a:endParaRPr lang="en-GB" dirty="0"/>
          </a:p>
        </p:txBody>
      </p:sp>
      <p:pic>
        <p:nvPicPr>
          <p:cNvPr id="4" name="Picture 3">
            <a:extLst>
              <a:ext uri="{FF2B5EF4-FFF2-40B4-BE49-F238E27FC236}">
                <a16:creationId xmlns:a16="http://schemas.microsoft.com/office/drawing/2014/main" id="{4375E33E-2285-49AB-8A09-BC6B80C73EA4}"/>
              </a:ext>
            </a:extLst>
          </p:cNvPr>
          <p:cNvPicPr>
            <a:picLocks noChangeAspect="1"/>
          </p:cNvPicPr>
          <p:nvPr/>
        </p:nvPicPr>
        <p:blipFill rotWithShape="1">
          <a:blip r:embed="rId2"/>
          <a:srcRect l="14073" t="17456" r="14021" b="14364"/>
          <a:stretch/>
        </p:blipFill>
        <p:spPr>
          <a:xfrm>
            <a:off x="-3" y="3711412"/>
            <a:ext cx="4487159" cy="2301825"/>
          </a:xfrm>
          <a:prstGeom prst="rect">
            <a:avLst/>
          </a:prstGeom>
        </p:spPr>
      </p:pic>
      <p:pic>
        <p:nvPicPr>
          <p:cNvPr id="5" name="Picture 4">
            <a:extLst>
              <a:ext uri="{FF2B5EF4-FFF2-40B4-BE49-F238E27FC236}">
                <a16:creationId xmlns:a16="http://schemas.microsoft.com/office/drawing/2014/main" id="{48CC0768-6F3C-4612-A62D-70A2B75920B5}"/>
              </a:ext>
            </a:extLst>
          </p:cNvPr>
          <p:cNvPicPr>
            <a:picLocks noChangeAspect="1"/>
          </p:cNvPicPr>
          <p:nvPr/>
        </p:nvPicPr>
        <p:blipFill rotWithShape="1">
          <a:blip r:embed="rId3"/>
          <a:srcRect l="14150" t="19863" r="19510" b="14639"/>
          <a:stretch/>
        </p:blipFill>
        <p:spPr>
          <a:xfrm>
            <a:off x="7704841" y="3711411"/>
            <a:ext cx="4487159" cy="2301826"/>
          </a:xfrm>
          <a:prstGeom prst="rect">
            <a:avLst/>
          </a:prstGeom>
        </p:spPr>
      </p:pic>
      <p:pic>
        <p:nvPicPr>
          <p:cNvPr id="6" name="Picture 5">
            <a:extLst>
              <a:ext uri="{FF2B5EF4-FFF2-40B4-BE49-F238E27FC236}">
                <a16:creationId xmlns:a16="http://schemas.microsoft.com/office/drawing/2014/main" id="{34597FD1-C40C-480D-9B1B-59785132D119}"/>
              </a:ext>
            </a:extLst>
          </p:cNvPr>
          <p:cNvPicPr>
            <a:picLocks noChangeAspect="1"/>
          </p:cNvPicPr>
          <p:nvPr/>
        </p:nvPicPr>
        <p:blipFill rotWithShape="1">
          <a:blip r:embed="rId4"/>
          <a:srcRect l="29536" t="21168" r="34510" b="37320"/>
          <a:stretch/>
        </p:blipFill>
        <p:spPr>
          <a:xfrm>
            <a:off x="4487160" y="4011105"/>
            <a:ext cx="3217684" cy="2846895"/>
          </a:xfrm>
          <a:prstGeom prst="rect">
            <a:avLst/>
          </a:prstGeom>
        </p:spPr>
      </p:pic>
    </p:spTree>
    <p:extLst>
      <p:ext uri="{BB962C8B-B14F-4D97-AF65-F5344CB8AC3E}">
        <p14:creationId xmlns:p14="http://schemas.microsoft.com/office/powerpoint/2010/main" val="35562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549A-17CD-4ACB-9291-06D2169C4642}"/>
              </a:ext>
            </a:extLst>
          </p:cNvPr>
          <p:cNvSpPr>
            <a:spLocks noGrp="1"/>
          </p:cNvSpPr>
          <p:nvPr>
            <p:ph type="title"/>
          </p:nvPr>
        </p:nvSpPr>
        <p:spPr>
          <a:xfrm>
            <a:off x="1086643" y="457198"/>
            <a:ext cx="10018713" cy="575035"/>
          </a:xfrm>
        </p:spPr>
        <p:txBody>
          <a:bodyPr>
            <a:normAutofit fontScale="90000"/>
          </a:bodyPr>
          <a:lstStyle/>
          <a:p>
            <a:r>
              <a:rPr lang="sr-Cyrl-RS" dirty="0">
                <a:solidFill>
                  <a:schemeClr val="accent1">
                    <a:lumMod val="75000"/>
                  </a:schemeClr>
                </a:solidFill>
              </a:rPr>
              <a:t>Примери недељних извештаја, вежбања и сагласност</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4B39CDA1-3814-477D-97E1-6CA15BC640EC}"/>
              </a:ext>
            </a:extLst>
          </p:cNvPr>
          <p:cNvSpPr>
            <a:spLocks noGrp="1"/>
          </p:cNvSpPr>
          <p:nvPr>
            <p:ph idx="1"/>
          </p:nvPr>
        </p:nvSpPr>
        <p:spPr>
          <a:xfrm>
            <a:off x="1671255" y="1011677"/>
            <a:ext cx="9632288" cy="4834646"/>
          </a:xfrm>
        </p:spPr>
        <p:txBody>
          <a:bodyPr>
            <a:normAutofit/>
          </a:bodyPr>
          <a:lstStyle/>
          <a:p>
            <a:r>
              <a:rPr lang="ru-RU" sz="1600" dirty="0">
                <a:latin typeface="Open Sans" panose="020B0606030504020204" pitchFamily="34" charset="0"/>
                <a:ea typeface="Open Sans" panose="020B0606030504020204" pitchFamily="34" charset="0"/>
                <a:cs typeface="Open Sans" panose="020B0606030504020204" pitchFamily="34" charset="0"/>
              </a:rPr>
              <a:t>Ученицима је у наредном периоду на недељном нивоу постављан задатак који обухвата резултате тестирања за одређени период. Примери извештаја ученице Јелене Томашевић која похађа трећи разред Гимназије </a:t>
            </a:r>
            <a:r>
              <a:rPr lang="ru-RU" sz="1600" i="1" dirty="0">
                <a:latin typeface="Open Sans" panose="020B0606030504020204" pitchFamily="34" charset="0"/>
                <a:ea typeface="Open Sans" panose="020B0606030504020204" pitchFamily="34" charset="0"/>
                <a:cs typeface="Open Sans" panose="020B0606030504020204" pitchFamily="34" charset="0"/>
              </a:rPr>
              <a:t>Креативно перо</a:t>
            </a:r>
            <a:r>
              <a:rPr lang="ru-RU" sz="1600" dirty="0">
                <a:latin typeface="Open Sans" panose="020B0606030504020204" pitchFamily="34" charset="0"/>
                <a:ea typeface="Open Sans" panose="020B0606030504020204" pitchFamily="34" charset="0"/>
                <a:cs typeface="Open Sans" panose="020B0606030504020204" pitchFamily="34" charset="0"/>
              </a:rPr>
              <a:t>.</a:t>
            </a:r>
          </a:p>
          <a:p>
            <a:r>
              <a:rPr lang="en-GB" sz="1600" dirty="0">
                <a:latin typeface="Arial" panose="020B0604020202020204" pitchFamily="34" charset="0"/>
                <a:cs typeface="Arial" panose="020B0604020202020204" pitchFamily="34" charset="0"/>
                <a:hlinkClick r:id="rId2"/>
              </a:rPr>
              <a:t>https://drive.google.com/open?id=1-0MizgKbqsNKzqhqr5-yOKg4HMhnFgJq</a:t>
            </a:r>
            <a:endParaRPr lang="sr-Cyrl-RS" sz="1600" dirty="0">
              <a:latin typeface="Arial" panose="020B0604020202020204" pitchFamily="34" charset="0"/>
              <a:cs typeface="Arial" panose="020B0604020202020204" pitchFamily="34" charset="0"/>
            </a:endParaRPr>
          </a:p>
          <a:p>
            <a:r>
              <a:rPr lang="ru-RU" sz="1700" dirty="0">
                <a:latin typeface="Open Sans" panose="020B0606030504020204" pitchFamily="34" charset="0"/>
                <a:ea typeface="Open Sans" panose="020B0606030504020204" pitchFamily="34" charset="0"/>
                <a:cs typeface="Open Sans" panose="020B0606030504020204" pitchFamily="34" charset="0"/>
              </a:rPr>
              <a:t>Видео-запис вежбања које је изводила ученица Јелена Томашевић:</a:t>
            </a:r>
            <a:r>
              <a:rPr lang="sr-Latn-RS" sz="1700" dirty="0">
                <a:latin typeface="Open Sans" panose="020B0606030504020204" pitchFamily="34" charset="0"/>
                <a:ea typeface="Open Sans" panose="020B0606030504020204" pitchFamily="34" charset="0"/>
                <a:cs typeface="Open Sans" panose="020B0606030504020204" pitchFamily="34" charset="0"/>
              </a:rPr>
              <a:t> </a:t>
            </a:r>
            <a:r>
              <a:rPr lang="en-GB" sz="1600" dirty="0">
                <a:latin typeface="Arial" panose="020B0604020202020204" pitchFamily="34" charset="0"/>
                <a:cs typeface="Arial" panose="020B0604020202020204" pitchFamily="34" charset="0"/>
                <a:hlinkClick r:id="rId3"/>
              </a:rPr>
              <a:t>https://www.youtube.com/watch?v=HGRfflYdfXM</a:t>
            </a:r>
            <a:endParaRPr lang="sr-Latn-RS" sz="1600" dirty="0">
              <a:latin typeface="Arial" panose="020B0604020202020204" pitchFamily="34" charset="0"/>
              <a:cs typeface="Arial" panose="020B0604020202020204" pitchFamily="34" charset="0"/>
            </a:endParaRPr>
          </a:p>
          <a:p>
            <a:r>
              <a:rPr lang="ru-RU" sz="1700" dirty="0">
                <a:latin typeface="Open Sans" panose="020B0606030504020204" pitchFamily="34" charset="0"/>
                <a:ea typeface="Open Sans" panose="020B0606030504020204" pitchFamily="34" charset="0"/>
                <a:cs typeface="Open Sans" panose="020B0606030504020204" pitchFamily="34" charset="0"/>
              </a:rPr>
              <a:t>Табела праћења коју је израдила ученица Јелена Томашевић: </a:t>
            </a:r>
          </a:p>
          <a:p>
            <a:r>
              <a:rPr lang="en-GB" sz="1600" dirty="0">
                <a:latin typeface="Arial" panose="020B0604020202020204" pitchFamily="34" charset="0"/>
                <a:cs typeface="Arial" panose="020B0604020202020204" pitchFamily="34" charset="0"/>
                <a:hlinkClick r:id="rId4"/>
              </a:rPr>
              <a:t>https://docs.google.com/spreadsheets/u/1/d/1ZoYpSiSR2lRVo0KPjxFvZN_16ePOPUxAlVBfF3kKA1Q/edit?pli=1#gid=0</a:t>
            </a:r>
            <a:endParaRPr lang="sr-Cyrl-RS" sz="1600" dirty="0">
              <a:latin typeface="Arial" panose="020B0604020202020204" pitchFamily="34" charset="0"/>
              <a:cs typeface="Arial" panose="020B0604020202020204" pitchFamily="34" charset="0"/>
            </a:endParaRPr>
          </a:p>
          <a:p>
            <a:r>
              <a:rPr lang="sr-Cyrl-RS" sz="1700" dirty="0">
                <a:latin typeface="Open Sans" panose="020B0606030504020204" pitchFamily="34" charset="0"/>
                <a:ea typeface="Open Sans" panose="020B0606030504020204" pitchFamily="34" charset="0"/>
                <a:cs typeface="Open Sans" panose="020B0606030504020204" pitchFamily="34" charset="0"/>
              </a:rPr>
              <a:t>Сагласност</a:t>
            </a:r>
          </a:p>
          <a:p>
            <a:r>
              <a:rPr lang="sr-Latn-RS" sz="1600" dirty="0">
                <a:latin typeface="Arial" panose="020B0604020202020204" pitchFamily="34" charset="0"/>
                <a:cs typeface="Arial" panose="020B0604020202020204" pitchFamily="34" charset="0"/>
                <a:hlinkClick r:id="rId5"/>
              </a:rPr>
              <a:t>https://drive.google.com/open?id=1ZFAzwhYw2DLlPN6LTZld4L6kDjP5WOW_</a:t>
            </a:r>
            <a:endParaRPr lang="sr-Cyrl-R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266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5893</TotalTime>
  <Words>2212</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Corbel</vt:lpstr>
      <vt:lpstr>Helvetica Neue</vt:lpstr>
      <vt:lpstr>Open Sans</vt:lpstr>
      <vt:lpstr>Segoe UI</vt:lpstr>
      <vt:lpstr>Wingdings 3</vt:lpstr>
      <vt:lpstr>Parallax</vt:lpstr>
      <vt:lpstr>Пример наставе на даљину у оквиру предмета  физичко васпитање!</vt:lpstr>
      <vt:lpstr>PowerPoint Presentation</vt:lpstr>
      <vt:lpstr>Први задатак</vt:lpstr>
      <vt:lpstr>Процес креирања вежбања</vt:lpstr>
      <vt:lpstr>Пример бр. 2</vt:lpstr>
      <vt:lpstr>Други задатак</vt:lpstr>
      <vt:lpstr>Пример</vt:lpstr>
      <vt:lpstr>Праћење ефекта вежбања</vt:lpstr>
      <vt:lpstr>Примери недељних извештаја, вежбања и сагласност</vt:lpstr>
      <vt:lpstr>Хвала на пажњи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nastave na daljinu u okviru predmeta fizičko i zdravstveno vaspitanje</dc:title>
  <dc:creator>Branko</dc:creator>
  <cp:lastModifiedBy>Branko</cp:lastModifiedBy>
  <cp:revision>39</cp:revision>
  <dcterms:created xsi:type="dcterms:W3CDTF">2020-05-21T14:07:09Z</dcterms:created>
  <dcterms:modified xsi:type="dcterms:W3CDTF">2020-05-26T14:06:14Z</dcterms:modified>
</cp:coreProperties>
</file>